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sldIdLst>
    <p:sldId id="256" r:id="rId2"/>
    <p:sldId id="264" r:id="rId3"/>
    <p:sldId id="316" r:id="rId4"/>
    <p:sldId id="313" r:id="rId5"/>
    <p:sldId id="314" r:id="rId6"/>
    <p:sldId id="315" r:id="rId7"/>
    <p:sldId id="280" r:id="rId8"/>
    <p:sldId id="281" r:id="rId9"/>
    <p:sldId id="282" r:id="rId10"/>
    <p:sldId id="284" r:id="rId11"/>
    <p:sldId id="283" r:id="rId12"/>
    <p:sldId id="285" r:id="rId13"/>
    <p:sldId id="266" r:id="rId14"/>
    <p:sldId id="279" r:id="rId15"/>
    <p:sldId id="268" r:id="rId16"/>
    <p:sldId id="267" r:id="rId17"/>
    <p:sldId id="289" r:id="rId18"/>
    <p:sldId id="286" r:id="rId19"/>
    <p:sldId id="269" r:id="rId20"/>
    <p:sldId id="288" r:id="rId21"/>
    <p:sldId id="278" r:id="rId22"/>
    <p:sldId id="304" r:id="rId23"/>
    <p:sldId id="290" r:id="rId24"/>
    <p:sldId id="272" r:id="rId25"/>
    <p:sldId id="291" r:id="rId26"/>
    <p:sldId id="265" r:id="rId27"/>
    <p:sldId id="271" r:id="rId28"/>
    <p:sldId id="292" r:id="rId29"/>
    <p:sldId id="295" r:id="rId30"/>
    <p:sldId id="293" r:id="rId31"/>
    <p:sldId id="270" r:id="rId32"/>
    <p:sldId id="305" r:id="rId33"/>
    <p:sldId id="274" r:id="rId34"/>
    <p:sldId id="317" r:id="rId35"/>
    <p:sldId id="296" r:id="rId36"/>
    <p:sldId id="297" r:id="rId37"/>
    <p:sldId id="299" r:id="rId38"/>
    <p:sldId id="300" r:id="rId39"/>
    <p:sldId id="273" r:id="rId40"/>
    <p:sldId id="306" r:id="rId41"/>
    <p:sldId id="302" r:id="rId42"/>
    <p:sldId id="308" r:id="rId43"/>
    <p:sldId id="310" r:id="rId44"/>
    <p:sldId id="301" r:id="rId45"/>
    <p:sldId id="303" r:id="rId46"/>
    <p:sldId id="307" r:id="rId47"/>
    <p:sldId id="309" r:id="rId48"/>
    <p:sldId id="311" r:id="rId49"/>
    <p:sldId id="312"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35" autoAdjust="0"/>
    <p:restoredTop sz="94660"/>
  </p:normalViewPr>
  <p:slideViewPr>
    <p:cSldViewPr>
      <p:cViewPr varScale="1">
        <p:scale>
          <a:sx n="69" d="100"/>
          <a:sy n="69" d="100"/>
        </p:scale>
        <p:origin x="-1398" y="4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16F7FD-FFC8-49B4-9810-02B1AEA759FC}" type="doc">
      <dgm:prSet loTypeId="urn:microsoft.com/office/officeart/2005/8/layout/process2" loCatId="process" qsTypeId="urn:microsoft.com/office/officeart/2005/8/quickstyle/simple1" qsCatId="simple" csTypeId="urn:microsoft.com/office/officeart/2005/8/colors/accent1_2" csCatId="accent1" phldr="1"/>
      <dgm:spPr/>
    </dgm:pt>
    <dgm:pt modelId="{F9DA58E3-94D5-47C4-A0C6-DB91D6D2E012}">
      <dgm:prSet phldrT="[Text]"/>
      <dgm:spPr/>
      <dgm:t>
        <a:bodyPr/>
        <a:lstStyle/>
        <a:p>
          <a:r>
            <a:rPr lang="en-US" dirty="0" smtClean="0"/>
            <a:t>Spanish</a:t>
          </a:r>
          <a:endParaRPr lang="en-US" dirty="0"/>
        </a:p>
      </dgm:t>
    </dgm:pt>
    <dgm:pt modelId="{6255F930-195C-46E6-9BDA-1B606B0E5197}" type="parTrans" cxnId="{4F84F12C-6A9C-4647-B3F7-75DFF7C24004}">
      <dgm:prSet/>
      <dgm:spPr/>
      <dgm:t>
        <a:bodyPr/>
        <a:lstStyle/>
        <a:p>
          <a:endParaRPr lang="en-US"/>
        </a:p>
      </dgm:t>
    </dgm:pt>
    <dgm:pt modelId="{B8A2B477-8C6F-4512-89BB-FF88C238FA33}" type="sibTrans" cxnId="{4F84F12C-6A9C-4647-B3F7-75DFF7C24004}">
      <dgm:prSet/>
      <dgm:spPr/>
      <dgm:t>
        <a:bodyPr/>
        <a:lstStyle/>
        <a:p>
          <a:endParaRPr lang="en-US"/>
        </a:p>
      </dgm:t>
    </dgm:pt>
    <dgm:pt modelId="{3654F960-446B-4163-8126-E340F673A97D}">
      <dgm:prSet phldrT="[Text]"/>
      <dgm:spPr/>
      <dgm:t>
        <a:bodyPr/>
        <a:lstStyle/>
        <a:p>
          <a:r>
            <a:rPr lang="en-US" dirty="0" smtClean="0"/>
            <a:t>Multiculturalism</a:t>
          </a:r>
          <a:endParaRPr lang="en-US" dirty="0"/>
        </a:p>
      </dgm:t>
    </dgm:pt>
    <dgm:pt modelId="{C6871AE0-F068-4799-A3FF-7DD5C79643B5}" type="parTrans" cxnId="{DEE1199A-2174-4A7B-9E52-9FD4600E563A}">
      <dgm:prSet/>
      <dgm:spPr/>
      <dgm:t>
        <a:bodyPr/>
        <a:lstStyle/>
        <a:p>
          <a:endParaRPr lang="en-US"/>
        </a:p>
      </dgm:t>
    </dgm:pt>
    <dgm:pt modelId="{990D7635-AE3D-43FB-BE0D-852E07B7CE8F}" type="sibTrans" cxnId="{DEE1199A-2174-4A7B-9E52-9FD4600E563A}">
      <dgm:prSet/>
      <dgm:spPr/>
      <dgm:t>
        <a:bodyPr/>
        <a:lstStyle/>
        <a:p>
          <a:endParaRPr lang="en-US"/>
        </a:p>
      </dgm:t>
    </dgm:pt>
    <dgm:pt modelId="{36AA44CA-BC29-4061-B833-095F1E7AE464}">
      <dgm:prSet phldrT="[Text]"/>
      <dgm:spPr/>
      <dgm:t>
        <a:bodyPr/>
        <a:lstStyle/>
        <a:p>
          <a:r>
            <a:rPr lang="en-US" dirty="0" smtClean="0"/>
            <a:t>Liberal, Socialist Agenda</a:t>
          </a:r>
          <a:endParaRPr lang="en-US" dirty="0"/>
        </a:p>
      </dgm:t>
    </dgm:pt>
    <dgm:pt modelId="{192487C8-2A6B-482D-9558-5DEE45FA8C22}" type="parTrans" cxnId="{86049B92-5D6B-4006-8509-A55B5771FC93}">
      <dgm:prSet/>
      <dgm:spPr/>
      <dgm:t>
        <a:bodyPr/>
        <a:lstStyle/>
        <a:p>
          <a:endParaRPr lang="en-US"/>
        </a:p>
      </dgm:t>
    </dgm:pt>
    <dgm:pt modelId="{7FF5A666-BE93-4A63-BAB9-E1043B43E36B}" type="sibTrans" cxnId="{86049B92-5D6B-4006-8509-A55B5771FC93}">
      <dgm:prSet/>
      <dgm:spPr/>
      <dgm:t>
        <a:bodyPr/>
        <a:lstStyle/>
        <a:p>
          <a:endParaRPr lang="en-US"/>
        </a:p>
      </dgm:t>
    </dgm:pt>
    <dgm:pt modelId="{DFC53EC3-D76D-458F-B166-C190829C059A}">
      <dgm:prSet/>
      <dgm:spPr/>
      <dgm:t>
        <a:bodyPr/>
        <a:lstStyle/>
        <a:p>
          <a:r>
            <a:rPr lang="en-US" dirty="0" smtClean="0"/>
            <a:t>Threat to America</a:t>
          </a:r>
          <a:endParaRPr lang="en-US" dirty="0"/>
        </a:p>
      </dgm:t>
    </dgm:pt>
    <dgm:pt modelId="{B1A0ED27-DF9A-4DD0-8559-154CEFE18C36}" type="parTrans" cxnId="{45855B4F-8429-49BB-AEBC-EF77766FFE1E}">
      <dgm:prSet/>
      <dgm:spPr/>
      <dgm:t>
        <a:bodyPr/>
        <a:lstStyle/>
        <a:p>
          <a:endParaRPr lang="en-US"/>
        </a:p>
      </dgm:t>
    </dgm:pt>
    <dgm:pt modelId="{95B59AEC-3E54-4FD2-A987-34C1F4DB6C23}" type="sibTrans" cxnId="{45855B4F-8429-49BB-AEBC-EF77766FFE1E}">
      <dgm:prSet/>
      <dgm:spPr/>
      <dgm:t>
        <a:bodyPr/>
        <a:lstStyle/>
        <a:p>
          <a:endParaRPr lang="en-US"/>
        </a:p>
      </dgm:t>
    </dgm:pt>
    <dgm:pt modelId="{192733BC-7261-4842-88B4-4350A38D3AED}" type="pres">
      <dgm:prSet presAssocID="{1C16F7FD-FFC8-49B4-9810-02B1AEA759FC}" presName="linearFlow" presStyleCnt="0">
        <dgm:presLayoutVars>
          <dgm:resizeHandles val="exact"/>
        </dgm:presLayoutVars>
      </dgm:prSet>
      <dgm:spPr/>
    </dgm:pt>
    <dgm:pt modelId="{C07F77DB-74A8-4A07-B70F-AB109F8739A4}" type="pres">
      <dgm:prSet presAssocID="{F9DA58E3-94D5-47C4-A0C6-DB91D6D2E012}" presName="node" presStyleLbl="node1" presStyleIdx="0" presStyleCnt="4">
        <dgm:presLayoutVars>
          <dgm:bulletEnabled val="1"/>
        </dgm:presLayoutVars>
      </dgm:prSet>
      <dgm:spPr/>
      <dgm:t>
        <a:bodyPr/>
        <a:lstStyle/>
        <a:p>
          <a:endParaRPr lang="en-US"/>
        </a:p>
      </dgm:t>
    </dgm:pt>
    <dgm:pt modelId="{9043B3D8-50EF-4183-835F-260CB81BED32}" type="pres">
      <dgm:prSet presAssocID="{B8A2B477-8C6F-4512-89BB-FF88C238FA33}" presName="sibTrans" presStyleLbl="sibTrans2D1" presStyleIdx="0" presStyleCnt="3"/>
      <dgm:spPr/>
      <dgm:t>
        <a:bodyPr/>
        <a:lstStyle/>
        <a:p>
          <a:endParaRPr lang="en-US"/>
        </a:p>
      </dgm:t>
    </dgm:pt>
    <dgm:pt modelId="{FB307B71-A343-4A50-9B25-5EB2BAB2AAD4}" type="pres">
      <dgm:prSet presAssocID="{B8A2B477-8C6F-4512-89BB-FF88C238FA33}" presName="connectorText" presStyleLbl="sibTrans2D1" presStyleIdx="0" presStyleCnt="3"/>
      <dgm:spPr/>
      <dgm:t>
        <a:bodyPr/>
        <a:lstStyle/>
        <a:p>
          <a:endParaRPr lang="en-US"/>
        </a:p>
      </dgm:t>
    </dgm:pt>
    <dgm:pt modelId="{D93347CA-B4DC-4AE5-9084-117A9F494543}" type="pres">
      <dgm:prSet presAssocID="{3654F960-446B-4163-8126-E340F673A97D}" presName="node" presStyleLbl="node1" presStyleIdx="1" presStyleCnt="4">
        <dgm:presLayoutVars>
          <dgm:bulletEnabled val="1"/>
        </dgm:presLayoutVars>
      </dgm:prSet>
      <dgm:spPr/>
      <dgm:t>
        <a:bodyPr/>
        <a:lstStyle/>
        <a:p>
          <a:endParaRPr lang="en-US"/>
        </a:p>
      </dgm:t>
    </dgm:pt>
    <dgm:pt modelId="{6153257D-1FF4-43F7-A0C9-3569CD186D96}" type="pres">
      <dgm:prSet presAssocID="{990D7635-AE3D-43FB-BE0D-852E07B7CE8F}" presName="sibTrans" presStyleLbl="sibTrans2D1" presStyleIdx="1" presStyleCnt="3"/>
      <dgm:spPr/>
      <dgm:t>
        <a:bodyPr/>
        <a:lstStyle/>
        <a:p>
          <a:endParaRPr lang="en-US"/>
        </a:p>
      </dgm:t>
    </dgm:pt>
    <dgm:pt modelId="{52E2540E-B841-4059-BA14-D652F051B034}" type="pres">
      <dgm:prSet presAssocID="{990D7635-AE3D-43FB-BE0D-852E07B7CE8F}" presName="connectorText" presStyleLbl="sibTrans2D1" presStyleIdx="1" presStyleCnt="3"/>
      <dgm:spPr/>
      <dgm:t>
        <a:bodyPr/>
        <a:lstStyle/>
        <a:p>
          <a:endParaRPr lang="en-US"/>
        </a:p>
      </dgm:t>
    </dgm:pt>
    <dgm:pt modelId="{F2A9CEEF-6F02-426F-A239-9AA9F52045BE}" type="pres">
      <dgm:prSet presAssocID="{36AA44CA-BC29-4061-B833-095F1E7AE464}" presName="node" presStyleLbl="node1" presStyleIdx="2" presStyleCnt="4">
        <dgm:presLayoutVars>
          <dgm:bulletEnabled val="1"/>
        </dgm:presLayoutVars>
      </dgm:prSet>
      <dgm:spPr/>
      <dgm:t>
        <a:bodyPr/>
        <a:lstStyle/>
        <a:p>
          <a:endParaRPr lang="en-US"/>
        </a:p>
      </dgm:t>
    </dgm:pt>
    <dgm:pt modelId="{0C8C494F-14D2-47A2-9AD6-7687759C23CF}" type="pres">
      <dgm:prSet presAssocID="{7FF5A666-BE93-4A63-BAB9-E1043B43E36B}" presName="sibTrans" presStyleLbl="sibTrans2D1" presStyleIdx="2" presStyleCnt="3"/>
      <dgm:spPr/>
      <dgm:t>
        <a:bodyPr/>
        <a:lstStyle/>
        <a:p>
          <a:endParaRPr lang="en-US"/>
        </a:p>
      </dgm:t>
    </dgm:pt>
    <dgm:pt modelId="{3688646E-FB3B-482F-A501-4B6B4937BB8C}" type="pres">
      <dgm:prSet presAssocID="{7FF5A666-BE93-4A63-BAB9-E1043B43E36B}" presName="connectorText" presStyleLbl="sibTrans2D1" presStyleIdx="2" presStyleCnt="3"/>
      <dgm:spPr/>
      <dgm:t>
        <a:bodyPr/>
        <a:lstStyle/>
        <a:p>
          <a:endParaRPr lang="en-US"/>
        </a:p>
      </dgm:t>
    </dgm:pt>
    <dgm:pt modelId="{F0CAA0D1-DD78-4186-A8D4-77B6E90330BA}" type="pres">
      <dgm:prSet presAssocID="{DFC53EC3-D76D-458F-B166-C190829C059A}" presName="node" presStyleLbl="node1" presStyleIdx="3" presStyleCnt="4">
        <dgm:presLayoutVars>
          <dgm:bulletEnabled val="1"/>
        </dgm:presLayoutVars>
      </dgm:prSet>
      <dgm:spPr/>
      <dgm:t>
        <a:bodyPr/>
        <a:lstStyle/>
        <a:p>
          <a:endParaRPr lang="en-US"/>
        </a:p>
      </dgm:t>
    </dgm:pt>
  </dgm:ptLst>
  <dgm:cxnLst>
    <dgm:cxn modelId="{EB3055BE-E260-4DA6-ABA6-A8FD3643A2ED}" type="presOf" srcId="{F9DA58E3-94D5-47C4-A0C6-DB91D6D2E012}" destId="{C07F77DB-74A8-4A07-B70F-AB109F8739A4}" srcOrd="0" destOrd="0" presId="urn:microsoft.com/office/officeart/2005/8/layout/process2"/>
    <dgm:cxn modelId="{50237F2A-2757-4BE9-AE27-A2594E61EB6C}" type="presOf" srcId="{36AA44CA-BC29-4061-B833-095F1E7AE464}" destId="{F2A9CEEF-6F02-426F-A239-9AA9F52045BE}" srcOrd="0" destOrd="0" presId="urn:microsoft.com/office/officeart/2005/8/layout/process2"/>
    <dgm:cxn modelId="{8BB6E5CA-13FC-4CB6-B299-892631A03FA6}" type="presOf" srcId="{3654F960-446B-4163-8126-E340F673A97D}" destId="{D93347CA-B4DC-4AE5-9084-117A9F494543}" srcOrd="0" destOrd="0" presId="urn:microsoft.com/office/officeart/2005/8/layout/process2"/>
    <dgm:cxn modelId="{0F96D4D3-66E5-4CEA-87D4-6EB718D8BA8E}" type="presOf" srcId="{1C16F7FD-FFC8-49B4-9810-02B1AEA759FC}" destId="{192733BC-7261-4842-88B4-4350A38D3AED}" srcOrd="0" destOrd="0" presId="urn:microsoft.com/office/officeart/2005/8/layout/process2"/>
    <dgm:cxn modelId="{45855B4F-8429-49BB-AEBC-EF77766FFE1E}" srcId="{1C16F7FD-FFC8-49B4-9810-02B1AEA759FC}" destId="{DFC53EC3-D76D-458F-B166-C190829C059A}" srcOrd="3" destOrd="0" parTransId="{B1A0ED27-DF9A-4DD0-8559-154CEFE18C36}" sibTransId="{95B59AEC-3E54-4FD2-A987-34C1F4DB6C23}"/>
    <dgm:cxn modelId="{2A8509B4-DCDA-4754-B0D5-0E933DAF6CE3}" type="presOf" srcId="{DFC53EC3-D76D-458F-B166-C190829C059A}" destId="{F0CAA0D1-DD78-4186-A8D4-77B6E90330BA}" srcOrd="0" destOrd="0" presId="urn:microsoft.com/office/officeart/2005/8/layout/process2"/>
    <dgm:cxn modelId="{534BEDF7-7523-4721-A9FC-50925B232330}" type="presOf" srcId="{B8A2B477-8C6F-4512-89BB-FF88C238FA33}" destId="{9043B3D8-50EF-4183-835F-260CB81BED32}" srcOrd="0" destOrd="0" presId="urn:microsoft.com/office/officeart/2005/8/layout/process2"/>
    <dgm:cxn modelId="{86049B92-5D6B-4006-8509-A55B5771FC93}" srcId="{1C16F7FD-FFC8-49B4-9810-02B1AEA759FC}" destId="{36AA44CA-BC29-4061-B833-095F1E7AE464}" srcOrd="2" destOrd="0" parTransId="{192487C8-2A6B-482D-9558-5DEE45FA8C22}" sibTransId="{7FF5A666-BE93-4A63-BAB9-E1043B43E36B}"/>
    <dgm:cxn modelId="{C8F50F87-F10E-466C-A45D-8962C0EE92C7}" type="presOf" srcId="{B8A2B477-8C6F-4512-89BB-FF88C238FA33}" destId="{FB307B71-A343-4A50-9B25-5EB2BAB2AAD4}" srcOrd="1" destOrd="0" presId="urn:microsoft.com/office/officeart/2005/8/layout/process2"/>
    <dgm:cxn modelId="{DEE1199A-2174-4A7B-9E52-9FD4600E563A}" srcId="{1C16F7FD-FFC8-49B4-9810-02B1AEA759FC}" destId="{3654F960-446B-4163-8126-E340F673A97D}" srcOrd="1" destOrd="0" parTransId="{C6871AE0-F068-4799-A3FF-7DD5C79643B5}" sibTransId="{990D7635-AE3D-43FB-BE0D-852E07B7CE8F}"/>
    <dgm:cxn modelId="{4EA99F8F-B233-4570-8F5F-67130900EC90}" type="presOf" srcId="{990D7635-AE3D-43FB-BE0D-852E07B7CE8F}" destId="{6153257D-1FF4-43F7-A0C9-3569CD186D96}" srcOrd="0" destOrd="0" presId="urn:microsoft.com/office/officeart/2005/8/layout/process2"/>
    <dgm:cxn modelId="{4F84F12C-6A9C-4647-B3F7-75DFF7C24004}" srcId="{1C16F7FD-FFC8-49B4-9810-02B1AEA759FC}" destId="{F9DA58E3-94D5-47C4-A0C6-DB91D6D2E012}" srcOrd="0" destOrd="0" parTransId="{6255F930-195C-46E6-9BDA-1B606B0E5197}" sibTransId="{B8A2B477-8C6F-4512-89BB-FF88C238FA33}"/>
    <dgm:cxn modelId="{477247DB-8F83-45C4-A64F-2FFADFBB6261}" type="presOf" srcId="{990D7635-AE3D-43FB-BE0D-852E07B7CE8F}" destId="{52E2540E-B841-4059-BA14-D652F051B034}" srcOrd="1" destOrd="0" presId="urn:microsoft.com/office/officeart/2005/8/layout/process2"/>
    <dgm:cxn modelId="{B3D54590-719F-4AFA-85BE-DB222E620F6D}" type="presOf" srcId="{7FF5A666-BE93-4A63-BAB9-E1043B43E36B}" destId="{0C8C494F-14D2-47A2-9AD6-7687759C23CF}" srcOrd="0" destOrd="0" presId="urn:microsoft.com/office/officeart/2005/8/layout/process2"/>
    <dgm:cxn modelId="{E18CA9F9-B52A-44D0-823C-9618C0C9C528}" type="presOf" srcId="{7FF5A666-BE93-4A63-BAB9-E1043B43E36B}" destId="{3688646E-FB3B-482F-A501-4B6B4937BB8C}" srcOrd="1" destOrd="0" presId="urn:microsoft.com/office/officeart/2005/8/layout/process2"/>
    <dgm:cxn modelId="{6524B78E-7BBA-47E2-B988-9EA5ADA34429}" type="presParOf" srcId="{192733BC-7261-4842-88B4-4350A38D3AED}" destId="{C07F77DB-74A8-4A07-B70F-AB109F8739A4}" srcOrd="0" destOrd="0" presId="urn:microsoft.com/office/officeart/2005/8/layout/process2"/>
    <dgm:cxn modelId="{6671D0B2-B02E-4CD1-984A-4C4FA8C4A31B}" type="presParOf" srcId="{192733BC-7261-4842-88B4-4350A38D3AED}" destId="{9043B3D8-50EF-4183-835F-260CB81BED32}" srcOrd="1" destOrd="0" presId="urn:microsoft.com/office/officeart/2005/8/layout/process2"/>
    <dgm:cxn modelId="{F2DF170C-C0BB-45FB-95AB-312C1C1F2046}" type="presParOf" srcId="{9043B3D8-50EF-4183-835F-260CB81BED32}" destId="{FB307B71-A343-4A50-9B25-5EB2BAB2AAD4}" srcOrd="0" destOrd="0" presId="urn:microsoft.com/office/officeart/2005/8/layout/process2"/>
    <dgm:cxn modelId="{00A84AFC-F871-4AE6-8987-DD0642325362}" type="presParOf" srcId="{192733BC-7261-4842-88B4-4350A38D3AED}" destId="{D93347CA-B4DC-4AE5-9084-117A9F494543}" srcOrd="2" destOrd="0" presId="urn:microsoft.com/office/officeart/2005/8/layout/process2"/>
    <dgm:cxn modelId="{1383D7D6-DD9D-4834-BA44-678D6DDB3095}" type="presParOf" srcId="{192733BC-7261-4842-88B4-4350A38D3AED}" destId="{6153257D-1FF4-43F7-A0C9-3569CD186D96}" srcOrd="3" destOrd="0" presId="urn:microsoft.com/office/officeart/2005/8/layout/process2"/>
    <dgm:cxn modelId="{DD2DA576-DEAB-49CE-9C51-11BD47DBD38B}" type="presParOf" srcId="{6153257D-1FF4-43F7-A0C9-3569CD186D96}" destId="{52E2540E-B841-4059-BA14-D652F051B034}" srcOrd="0" destOrd="0" presId="urn:microsoft.com/office/officeart/2005/8/layout/process2"/>
    <dgm:cxn modelId="{3A223068-41ED-40C9-8E5D-46581B6EF9FF}" type="presParOf" srcId="{192733BC-7261-4842-88B4-4350A38D3AED}" destId="{F2A9CEEF-6F02-426F-A239-9AA9F52045BE}" srcOrd="4" destOrd="0" presId="urn:microsoft.com/office/officeart/2005/8/layout/process2"/>
    <dgm:cxn modelId="{7D20CDED-AFCE-4F33-A021-3CE8E3E435F5}" type="presParOf" srcId="{192733BC-7261-4842-88B4-4350A38D3AED}" destId="{0C8C494F-14D2-47A2-9AD6-7687759C23CF}" srcOrd="5" destOrd="0" presId="urn:microsoft.com/office/officeart/2005/8/layout/process2"/>
    <dgm:cxn modelId="{C678C37A-D8F0-42E2-8AC9-CBD50E308BEA}" type="presParOf" srcId="{0C8C494F-14D2-47A2-9AD6-7687759C23CF}" destId="{3688646E-FB3B-482F-A501-4B6B4937BB8C}" srcOrd="0" destOrd="0" presId="urn:microsoft.com/office/officeart/2005/8/layout/process2"/>
    <dgm:cxn modelId="{7091A341-4A56-4C07-AC6A-290B690BC86A}" type="presParOf" srcId="{192733BC-7261-4842-88B4-4350A38D3AED}" destId="{F0CAA0D1-DD78-4186-A8D4-77B6E90330BA}" srcOrd="6"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16F7FD-FFC8-49B4-9810-02B1AEA759FC}" type="doc">
      <dgm:prSet loTypeId="urn:microsoft.com/office/officeart/2005/8/layout/process2" loCatId="process" qsTypeId="urn:microsoft.com/office/officeart/2005/8/quickstyle/simple1" qsCatId="simple" csTypeId="urn:microsoft.com/office/officeart/2005/8/colors/accent1_2" csCatId="accent1" phldr="1"/>
      <dgm:spPr/>
    </dgm:pt>
    <dgm:pt modelId="{F9DA58E3-94D5-47C4-A0C6-DB91D6D2E012}">
      <dgm:prSet phldrT="[Text]"/>
      <dgm:spPr/>
      <dgm:t>
        <a:bodyPr/>
        <a:lstStyle/>
        <a:p>
          <a:r>
            <a:rPr lang="en-US" dirty="0" smtClean="0"/>
            <a:t>English</a:t>
          </a:r>
          <a:endParaRPr lang="en-US" dirty="0"/>
        </a:p>
      </dgm:t>
    </dgm:pt>
    <dgm:pt modelId="{6255F930-195C-46E6-9BDA-1B606B0E5197}" type="parTrans" cxnId="{4F84F12C-6A9C-4647-B3F7-75DFF7C24004}">
      <dgm:prSet/>
      <dgm:spPr/>
      <dgm:t>
        <a:bodyPr/>
        <a:lstStyle/>
        <a:p>
          <a:endParaRPr lang="en-US"/>
        </a:p>
      </dgm:t>
    </dgm:pt>
    <dgm:pt modelId="{B8A2B477-8C6F-4512-89BB-FF88C238FA33}" type="sibTrans" cxnId="{4F84F12C-6A9C-4647-B3F7-75DFF7C24004}">
      <dgm:prSet/>
      <dgm:spPr/>
      <dgm:t>
        <a:bodyPr/>
        <a:lstStyle/>
        <a:p>
          <a:endParaRPr lang="en-US"/>
        </a:p>
      </dgm:t>
    </dgm:pt>
    <dgm:pt modelId="{3654F960-446B-4163-8126-E340F673A97D}">
      <dgm:prSet phldrT="[Text]"/>
      <dgm:spPr/>
      <dgm:t>
        <a:bodyPr/>
        <a:lstStyle/>
        <a:p>
          <a:r>
            <a:rPr lang="en-US" dirty="0" smtClean="0"/>
            <a:t>Homogeneism</a:t>
          </a:r>
          <a:endParaRPr lang="en-US" dirty="0"/>
        </a:p>
      </dgm:t>
    </dgm:pt>
    <dgm:pt modelId="{C6871AE0-F068-4799-A3FF-7DD5C79643B5}" type="parTrans" cxnId="{DEE1199A-2174-4A7B-9E52-9FD4600E563A}">
      <dgm:prSet/>
      <dgm:spPr/>
      <dgm:t>
        <a:bodyPr/>
        <a:lstStyle/>
        <a:p>
          <a:endParaRPr lang="en-US"/>
        </a:p>
      </dgm:t>
    </dgm:pt>
    <dgm:pt modelId="{990D7635-AE3D-43FB-BE0D-852E07B7CE8F}" type="sibTrans" cxnId="{DEE1199A-2174-4A7B-9E52-9FD4600E563A}">
      <dgm:prSet/>
      <dgm:spPr/>
      <dgm:t>
        <a:bodyPr/>
        <a:lstStyle/>
        <a:p>
          <a:endParaRPr lang="en-US"/>
        </a:p>
      </dgm:t>
    </dgm:pt>
    <dgm:pt modelId="{36AA44CA-BC29-4061-B833-095F1E7AE464}">
      <dgm:prSet phldrT="[Text]"/>
      <dgm:spPr/>
      <dgm:t>
        <a:bodyPr/>
        <a:lstStyle/>
        <a:p>
          <a:r>
            <a:rPr lang="en-US" dirty="0" smtClean="0"/>
            <a:t>Patriotism</a:t>
          </a:r>
          <a:endParaRPr lang="en-US" dirty="0"/>
        </a:p>
      </dgm:t>
    </dgm:pt>
    <dgm:pt modelId="{192487C8-2A6B-482D-9558-5DEE45FA8C22}" type="parTrans" cxnId="{86049B92-5D6B-4006-8509-A55B5771FC93}">
      <dgm:prSet/>
      <dgm:spPr/>
      <dgm:t>
        <a:bodyPr/>
        <a:lstStyle/>
        <a:p>
          <a:endParaRPr lang="en-US"/>
        </a:p>
      </dgm:t>
    </dgm:pt>
    <dgm:pt modelId="{7FF5A666-BE93-4A63-BAB9-E1043B43E36B}" type="sibTrans" cxnId="{86049B92-5D6B-4006-8509-A55B5771FC93}">
      <dgm:prSet/>
      <dgm:spPr/>
      <dgm:t>
        <a:bodyPr/>
        <a:lstStyle/>
        <a:p>
          <a:endParaRPr lang="en-US"/>
        </a:p>
      </dgm:t>
    </dgm:pt>
    <dgm:pt modelId="{DFC53EC3-D76D-458F-B166-C190829C059A}">
      <dgm:prSet/>
      <dgm:spPr/>
      <dgm:t>
        <a:bodyPr/>
        <a:lstStyle/>
        <a:p>
          <a:r>
            <a:rPr lang="en-US" dirty="0" smtClean="0"/>
            <a:t>Strong Country</a:t>
          </a:r>
          <a:endParaRPr lang="en-US" dirty="0"/>
        </a:p>
      </dgm:t>
    </dgm:pt>
    <dgm:pt modelId="{B1A0ED27-DF9A-4DD0-8559-154CEFE18C36}" type="parTrans" cxnId="{45855B4F-8429-49BB-AEBC-EF77766FFE1E}">
      <dgm:prSet/>
      <dgm:spPr/>
      <dgm:t>
        <a:bodyPr/>
        <a:lstStyle/>
        <a:p>
          <a:endParaRPr lang="en-US"/>
        </a:p>
      </dgm:t>
    </dgm:pt>
    <dgm:pt modelId="{95B59AEC-3E54-4FD2-A987-34C1F4DB6C23}" type="sibTrans" cxnId="{45855B4F-8429-49BB-AEBC-EF77766FFE1E}">
      <dgm:prSet/>
      <dgm:spPr/>
      <dgm:t>
        <a:bodyPr/>
        <a:lstStyle/>
        <a:p>
          <a:endParaRPr lang="en-US"/>
        </a:p>
      </dgm:t>
    </dgm:pt>
    <dgm:pt modelId="{192733BC-7261-4842-88B4-4350A38D3AED}" type="pres">
      <dgm:prSet presAssocID="{1C16F7FD-FFC8-49B4-9810-02B1AEA759FC}" presName="linearFlow" presStyleCnt="0">
        <dgm:presLayoutVars>
          <dgm:resizeHandles val="exact"/>
        </dgm:presLayoutVars>
      </dgm:prSet>
      <dgm:spPr/>
    </dgm:pt>
    <dgm:pt modelId="{C07F77DB-74A8-4A07-B70F-AB109F8739A4}" type="pres">
      <dgm:prSet presAssocID="{F9DA58E3-94D5-47C4-A0C6-DB91D6D2E012}" presName="node" presStyleLbl="node1" presStyleIdx="0" presStyleCnt="4">
        <dgm:presLayoutVars>
          <dgm:bulletEnabled val="1"/>
        </dgm:presLayoutVars>
      </dgm:prSet>
      <dgm:spPr/>
      <dgm:t>
        <a:bodyPr/>
        <a:lstStyle/>
        <a:p>
          <a:endParaRPr lang="en-US"/>
        </a:p>
      </dgm:t>
    </dgm:pt>
    <dgm:pt modelId="{9043B3D8-50EF-4183-835F-260CB81BED32}" type="pres">
      <dgm:prSet presAssocID="{B8A2B477-8C6F-4512-89BB-FF88C238FA33}" presName="sibTrans" presStyleLbl="sibTrans2D1" presStyleIdx="0" presStyleCnt="3"/>
      <dgm:spPr/>
      <dgm:t>
        <a:bodyPr/>
        <a:lstStyle/>
        <a:p>
          <a:endParaRPr lang="en-US"/>
        </a:p>
      </dgm:t>
    </dgm:pt>
    <dgm:pt modelId="{FB307B71-A343-4A50-9B25-5EB2BAB2AAD4}" type="pres">
      <dgm:prSet presAssocID="{B8A2B477-8C6F-4512-89BB-FF88C238FA33}" presName="connectorText" presStyleLbl="sibTrans2D1" presStyleIdx="0" presStyleCnt="3"/>
      <dgm:spPr/>
      <dgm:t>
        <a:bodyPr/>
        <a:lstStyle/>
        <a:p>
          <a:endParaRPr lang="en-US"/>
        </a:p>
      </dgm:t>
    </dgm:pt>
    <dgm:pt modelId="{D93347CA-B4DC-4AE5-9084-117A9F494543}" type="pres">
      <dgm:prSet presAssocID="{3654F960-446B-4163-8126-E340F673A97D}" presName="node" presStyleLbl="node1" presStyleIdx="1" presStyleCnt="4">
        <dgm:presLayoutVars>
          <dgm:bulletEnabled val="1"/>
        </dgm:presLayoutVars>
      </dgm:prSet>
      <dgm:spPr/>
      <dgm:t>
        <a:bodyPr/>
        <a:lstStyle/>
        <a:p>
          <a:endParaRPr lang="en-US"/>
        </a:p>
      </dgm:t>
    </dgm:pt>
    <dgm:pt modelId="{6153257D-1FF4-43F7-A0C9-3569CD186D96}" type="pres">
      <dgm:prSet presAssocID="{990D7635-AE3D-43FB-BE0D-852E07B7CE8F}" presName="sibTrans" presStyleLbl="sibTrans2D1" presStyleIdx="1" presStyleCnt="3"/>
      <dgm:spPr/>
      <dgm:t>
        <a:bodyPr/>
        <a:lstStyle/>
        <a:p>
          <a:endParaRPr lang="en-US"/>
        </a:p>
      </dgm:t>
    </dgm:pt>
    <dgm:pt modelId="{52E2540E-B841-4059-BA14-D652F051B034}" type="pres">
      <dgm:prSet presAssocID="{990D7635-AE3D-43FB-BE0D-852E07B7CE8F}" presName="connectorText" presStyleLbl="sibTrans2D1" presStyleIdx="1" presStyleCnt="3"/>
      <dgm:spPr/>
      <dgm:t>
        <a:bodyPr/>
        <a:lstStyle/>
        <a:p>
          <a:endParaRPr lang="en-US"/>
        </a:p>
      </dgm:t>
    </dgm:pt>
    <dgm:pt modelId="{F2A9CEEF-6F02-426F-A239-9AA9F52045BE}" type="pres">
      <dgm:prSet presAssocID="{36AA44CA-BC29-4061-B833-095F1E7AE464}" presName="node" presStyleLbl="node1" presStyleIdx="2" presStyleCnt="4">
        <dgm:presLayoutVars>
          <dgm:bulletEnabled val="1"/>
        </dgm:presLayoutVars>
      </dgm:prSet>
      <dgm:spPr/>
      <dgm:t>
        <a:bodyPr/>
        <a:lstStyle/>
        <a:p>
          <a:endParaRPr lang="en-US"/>
        </a:p>
      </dgm:t>
    </dgm:pt>
    <dgm:pt modelId="{0C8C494F-14D2-47A2-9AD6-7687759C23CF}" type="pres">
      <dgm:prSet presAssocID="{7FF5A666-BE93-4A63-BAB9-E1043B43E36B}" presName="sibTrans" presStyleLbl="sibTrans2D1" presStyleIdx="2" presStyleCnt="3"/>
      <dgm:spPr/>
      <dgm:t>
        <a:bodyPr/>
        <a:lstStyle/>
        <a:p>
          <a:endParaRPr lang="en-US"/>
        </a:p>
      </dgm:t>
    </dgm:pt>
    <dgm:pt modelId="{3688646E-FB3B-482F-A501-4B6B4937BB8C}" type="pres">
      <dgm:prSet presAssocID="{7FF5A666-BE93-4A63-BAB9-E1043B43E36B}" presName="connectorText" presStyleLbl="sibTrans2D1" presStyleIdx="2" presStyleCnt="3"/>
      <dgm:spPr/>
      <dgm:t>
        <a:bodyPr/>
        <a:lstStyle/>
        <a:p>
          <a:endParaRPr lang="en-US"/>
        </a:p>
      </dgm:t>
    </dgm:pt>
    <dgm:pt modelId="{F0CAA0D1-DD78-4186-A8D4-77B6E90330BA}" type="pres">
      <dgm:prSet presAssocID="{DFC53EC3-D76D-458F-B166-C190829C059A}" presName="node" presStyleLbl="node1" presStyleIdx="3" presStyleCnt="4">
        <dgm:presLayoutVars>
          <dgm:bulletEnabled val="1"/>
        </dgm:presLayoutVars>
      </dgm:prSet>
      <dgm:spPr/>
      <dgm:t>
        <a:bodyPr/>
        <a:lstStyle/>
        <a:p>
          <a:endParaRPr lang="en-US"/>
        </a:p>
      </dgm:t>
    </dgm:pt>
  </dgm:ptLst>
  <dgm:cxnLst>
    <dgm:cxn modelId="{93041814-351E-462A-BF57-7F54A50D8E05}" type="presOf" srcId="{990D7635-AE3D-43FB-BE0D-852E07B7CE8F}" destId="{52E2540E-B841-4059-BA14-D652F051B034}" srcOrd="1" destOrd="0" presId="urn:microsoft.com/office/officeart/2005/8/layout/process2"/>
    <dgm:cxn modelId="{042C02FE-0204-4D92-AEF7-9BB69C36BE4A}" type="presOf" srcId="{36AA44CA-BC29-4061-B833-095F1E7AE464}" destId="{F2A9CEEF-6F02-426F-A239-9AA9F52045BE}" srcOrd="0" destOrd="0" presId="urn:microsoft.com/office/officeart/2005/8/layout/process2"/>
    <dgm:cxn modelId="{19AA24F7-8395-4A72-88B4-2B01A5681025}" type="presOf" srcId="{F9DA58E3-94D5-47C4-A0C6-DB91D6D2E012}" destId="{C07F77DB-74A8-4A07-B70F-AB109F8739A4}" srcOrd="0" destOrd="0" presId="urn:microsoft.com/office/officeart/2005/8/layout/process2"/>
    <dgm:cxn modelId="{45855B4F-8429-49BB-AEBC-EF77766FFE1E}" srcId="{1C16F7FD-FFC8-49B4-9810-02B1AEA759FC}" destId="{DFC53EC3-D76D-458F-B166-C190829C059A}" srcOrd="3" destOrd="0" parTransId="{B1A0ED27-DF9A-4DD0-8559-154CEFE18C36}" sibTransId="{95B59AEC-3E54-4FD2-A987-34C1F4DB6C23}"/>
    <dgm:cxn modelId="{614BCE63-C377-4899-852C-FA4176E76D6B}" type="presOf" srcId="{7FF5A666-BE93-4A63-BAB9-E1043B43E36B}" destId="{0C8C494F-14D2-47A2-9AD6-7687759C23CF}" srcOrd="0" destOrd="0" presId="urn:microsoft.com/office/officeart/2005/8/layout/process2"/>
    <dgm:cxn modelId="{BC56694D-37A8-441A-9154-FD61A7C5BD2A}" type="presOf" srcId="{3654F960-446B-4163-8126-E340F673A97D}" destId="{D93347CA-B4DC-4AE5-9084-117A9F494543}" srcOrd="0" destOrd="0" presId="urn:microsoft.com/office/officeart/2005/8/layout/process2"/>
    <dgm:cxn modelId="{86049B92-5D6B-4006-8509-A55B5771FC93}" srcId="{1C16F7FD-FFC8-49B4-9810-02B1AEA759FC}" destId="{36AA44CA-BC29-4061-B833-095F1E7AE464}" srcOrd="2" destOrd="0" parTransId="{192487C8-2A6B-482D-9558-5DEE45FA8C22}" sibTransId="{7FF5A666-BE93-4A63-BAB9-E1043B43E36B}"/>
    <dgm:cxn modelId="{3D63EF5B-2B28-4891-A7FC-D50E8708614F}" type="presOf" srcId="{1C16F7FD-FFC8-49B4-9810-02B1AEA759FC}" destId="{192733BC-7261-4842-88B4-4350A38D3AED}" srcOrd="0" destOrd="0" presId="urn:microsoft.com/office/officeart/2005/8/layout/process2"/>
    <dgm:cxn modelId="{55BBA7B4-D097-482A-BA6A-6C2BA466453F}" type="presOf" srcId="{DFC53EC3-D76D-458F-B166-C190829C059A}" destId="{F0CAA0D1-DD78-4186-A8D4-77B6E90330BA}" srcOrd="0" destOrd="0" presId="urn:microsoft.com/office/officeart/2005/8/layout/process2"/>
    <dgm:cxn modelId="{DEE1199A-2174-4A7B-9E52-9FD4600E563A}" srcId="{1C16F7FD-FFC8-49B4-9810-02B1AEA759FC}" destId="{3654F960-446B-4163-8126-E340F673A97D}" srcOrd="1" destOrd="0" parTransId="{C6871AE0-F068-4799-A3FF-7DD5C79643B5}" sibTransId="{990D7635-AE3D-43FB-BE0D-852E07B7CE8F}"/>
    <dgm:cxn modelId="{57EC3F2C-9220-40E5-8D37-EBE02113C2E7}" type="presOf" srcId="{990D7635-AE3D-43FB-BE0D-852E07B7CE8F}" destId="{6153257D-1FF4-43F7-A0C9-3569CD186D96}" srcOrd="0" destOrd="0" presId="urn:microsoft.com/office/officeart/2005/8/layout/process2"/>
    <dgm:cxn modelId="{B21C4B44-5D7D-4898-A09F-DAAF5F31C86B}" type="presOf" srcId="{B8A2B477-8C6F-4512-89BB-FF88C238FA33}" destId="{FB307B71-A343-4A50-9B25-5EB2BAB2AAD4}" srcOrd="1" destOrd="0" presId="urn:microsoft.com/office/officeart/2005/8/layout/process2"/>
    <dgm:cxn modelId="{05E24B69-E452-4635-B17B-DA7F21189D04}" type="presOf" srcId="{7FF5A666-BE93-4A63-BAB9-E1043B43E36B}" destId="{3688646E-FB3B-482F-A501-4B6B4937BB8C}" srcOrd="1" destOrd="0" presId="urn:microsoft.com/office/officeart/2005/8/layout/process2"/>
    <dgm:cxn modelId="{4F84F12C-6A9C-4647-B3F7-75DFF7C24004}" srcId="{1C16F7FD-FFC8-49B4-9810-02B1AEA759FC}" destId="{F9DA58E3-94D5-47C4-A0C6-DB91D6D2E012}" srcOrd="0" destOrd="0" parTransId="{6255F930-195C-46E6-9BDA-1B606B0E5197}" sibTransId="{B8A2B477-8C6F-4512-89BB-FF88C238FA33}"/>
    <dgm:cxn modelId="{8FC4E692-B128-4D48-99D8-D6685C48A35D}" type="presOf" srcId="{B8A2B477-8C6F-4512-89BB-FF88C238FA33}" destId="{9043B3D8-50EF-4183-835F-260CB81BED32}" srcOrd="0" destOrd="0" presId="urn:microsoft.com/office/officeart/2005/8/layout/process2"/>
    <dgm:cxn modelId="{AB96F8E2-8877-4E69-99E3-DBE52A06CFE1}" type="presParOf" srcId="{192733BC-7261-4842-88B4-4350A38D3AED}" destId="{C07F77DB-74A8-4A07-B70F-AB109F8739A4}" srcOrd="0" destOrd="0" presId="urn:microsoft.com/office/officeart/2005/8/layout/process2"/>
    <dgm:cxn modelId="{4CA9A6EF-3A7E-4939-B878-E4E8BFEA54C8}" type="presParOf" srcId="{192733BC-7261-4842-88B4-4350A38D3AED}" destId="{9043B3D8-50EF-4183-835F-260CB81BED32}" srcOrd="1" destOrd="0" presId="urn:microsoft.com/office/officeart/2005/8/layout/process2"/>
    <dgm:cxn modelId="{8C6E1BD5-281F-44B9-8107-5D00AD6E93E8}" type="presParOf" srcId="{9043B3D8-50EF-4183-835F-260CB81BED32}" destId="{FB307B71-A343-4A50-9B25-5EB2BAB2AAD4}" srcOrd="0" destOrd="0" presId="urn:microsoft.com/office/officeart/2005/8/layout/process2"/>
    <dgm:cxn modelId="{4DE6CF3E-0133-465C-87F9-7CBF1A4FD16B}" type="presParOf" srcId="{192733BC-7261-4842-88B4-4350A38D3AED}" destId="{D93347CA-B4DC-4AE5-9084-117A9F494543}" srcOrd="2" destOrd="0" presId="urn:microsoft.com/office/officeart/2005/8/layout/process2"/>
    <dgm:cxn modelId="{891E8C0A-44FB-4E8A-80A8-2357FFC46C8F}" type="presParOf" srcId="{192733BC-7261-4842-88B4-4350A38D3AED}" destId="{6153257D-1FF4-43F7-A0C9-3569CD186D96}" srcOrd="3" destOrd="0" presId="urn:microsoft.com/office/officeart/2005/8/layout/process2"/>
    <dgm:cxn modelId="{0C8255C6-97AD-48E1-A294-8C1DE82E57AB}" type="presParOf" srcId="{6153257D-1FF4-43F7-A0C9-3569CD186D96}" destId="{52E2540E-B841-4059-BA14-D652F051B034}" srcOrd="0" destOrd="0" presId="urn:microsoft.com/office/officeart/2005/8/layout/process2"/>
    <dgm:cxn modelId="{E187472B-2A50-470C-AB3F-B280951CB170}" type="presParOf" srcId="{192733BC-7261-4842-88B4-4350A38D3AED}" destId="{F2A9CEEF-6F02-426F-A239-9AA9F52045BE}" srcOrd="4" destOrd="0" presId="urn:microsoft.com/office/officeart/2005/8/layout/process2"/>
    <dgm:cxn modelId="{7EAE1DBC-DA89-44BC-9242-F70DE51435F7}" type="presParOf" srcId="{192733BC-7261-4842-88B4-4350A38D3AED}" destId="{0C8C494F-14D2-47A2-9AD6-7687759C23CF}" srcOrd="5" destOrd="0" presId="urn:microsoft.com/office/officeart/2005/8/layout/process2"/>
    <dgm:cxn modelId="{66C2E815-82B3-4A70-8362-3D302D1F8AE6}" type="presParOf" srcId="{0C8C494F-14D2-47A2-9AD6-7687759C23CF}" destId="{3688646E-FB3B-482F-A501-4B6B4937BB8C}" srcOrd="0" destOrd="0" presId="urn:microsoft.com/office/officeart/2005/8/layout/process2"/>
    <dgm:cxn modelId="{EACC2DD5-A53B-479D-97FF-C8DA2E5BF173}" type="presParOf" srcId="{192733BC-7261-4842-88B4-4350A38D3AED}" destId="{F0CAA0D1-DD78-4186-A8D4-77B6E90330BA}" srcOrd="6" destOrd="0" presId="urn:microsoft.com/office/officeart/2005/8/layout/process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7F77DB-74A8-4A07-B70F-AB109F8739A4}">
      <dsp:nvSpPr>
        <dsp:cNvPr id="0" name=""/>
        <dsp:cNvSpPr/>
      </dsp:nvSpPr>
      <dsp:spPr>
        <a:xfrm>
          <a:off x="622188" y="2232"/>
          <a:ext cx="1876647" cy="83046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Spanish</a:t>
          </a:r>
          <a:endParaRPr lang="en-US" sz="1800" kern="1200" dirty="0"/>
        </a:p>
      </dsp:txBody>
      <dsp:txXfrm>
        <a:off x="622188" y="2232"/>
        <a:ext cx="1876647" cy="830460"/>
      </dsp:txXfrm>
    </dsp:sp>
    <dsp:sp modelId="{9043B3D8-50EF-4183-835F-260CB81BED32}">
      <dsp:nvSpPr>
        <dsp:cNvPr id="0" name=""/>
        <dsp:cNvSpPr/>
      </dsp:nvSpPr>
      <dsp:spPr>
        <a:xfrm rot="5400000">
          <a:off x="1404801" y="853454"/>
          <a:ext cx="311422" cy="3737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404801" y="853454"/>
        <a:ext cx="311422" cy="373707"/>
      </dsp:txXfrm>
    </dsp:sp>
    <dsp:sp modelId="{D93347CA-B4DC-4AE5-9084-117A9F494543}">
      <dsp:nvSpPr>
        <dsp:cNvPr id="0" name=""/>
        <dsp:cNvSpPr/>
      </dsp:nvSpPr>
      <dsp:spPr>
        <a:xfrm>
          <a:off x="622188" y="1247923"/>
          <a:ext cx="1876647" cy="83046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Multiculturalism</a:t>
          </a:r>
          <a:endParaRPr lang="en-US" sz="1800" kern="1200" dirty="0"/>
        </a:p>
      </dsp:txBody>
      <dsp:txXfrm>
        <a:off x="622188" y="1247923"/>
        <a:ext cx="1876647" cy="830460"/>
      </dsp:txXfrm>
    </dsp:sp>
    <dsp:sp modelId="{6153257D-1FF4-43F7-A0C9-3569CD186D96}">
      <dsp:nvSpPr>
        <dsp:cNvPr id="0" name=""/>
        <dsp:cNvSpPr/>
      </dsp:nvSpPr>
      <dsp:spPr>
        <a:xfrm rot="5400000">
          <a:off x="1404801" y="2099146"/>
          <a:ext cx="311422" cy="3737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404801" y="2099146"/>
        <a:ext cx="311422" cy="373707"/>
      </dsp:txXfrm>
    </dsp:sp>
    <dsp:sp modelId="{F2A9CEEF-6F02-426F-A239-9AA9F52045BE}">
      <dsp:nvSpPr>
        <dsp:cNvPr id="0" name=""/>
        <dsp:cNvSpPr/>
      </dsp:nvSpPr>
      <dsp:spPr>
        <a:xfrm>
          <a:off x="622188" y="2493615"/>
          <a:ext cx="1876647" cy="83046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Liberal, Socialist Agenda</a:t>
          </a:r>
          <a:endParaRPr lang="en-US" sz="1800" kern="1200" dirty="0"/>
        </a:p>
      </dsp:txBody>
      <dsp:txXfrm>
        <a:off x="622188" y="2493615"/>
        <a:ext cx="1876647" cy="830460"/>
      </dsp:txXfrm>
    </dsp:sp>
    <dsp:sp modelId="{0C8C494F-14D2-47A2-9AD6-7687759C23CF}">
      <dsp:nvSpPr>
        <dsp:cNvPr id="0" name=""/>
        <dsp:cNvSpPr/>
      </dsp:nvSpPr>
      <dsp:spPr>
        <a:xfrm rot="5400000">
          <a:off x="1404801" y="3344837"/>
          <a:ext cx="311422" cy="3737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404801" y="3344837"/>
        <a:ext cx="311422" cy="373707"/>
      </dsp:txXfrm>
    </dsp:sp>
    <dsp:sp modelId="{F0CAA0D1-DD78-4186-A8D4-77B6E90330BA}">
      <dsp:nvSpPr>
        <dsp:cNvPr id="0" name=""/>
        <dsp:cNvSpPr/>
      </dsp:nvSpPr>
      <dsp:spPr>
        <a:xfrm>
          <a:off x="622188" y="3739306"/>
          <a:ext cx="1876647" cy="83046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Threat to America</a:t>
          </a:r>
          <a:endParaRPr lang="en-US" sz="1800" kern="1200" dirty="0"/>
        </a:p>
      </dsp:txBody>
      <dsp:txXfrm>
        <a:off x="622188" y="3739306"/>
        <a:ext cx="1876647" cy="83046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7F77DB-74A8-4A07-B70F-AB109F8739A4}">
      <dsp:nvSpPr>
        <dsp:cNvPr id="0" name=""/>
        <dsp:cNvSpPr/>
      </dsp:nvSpPr>
      <dsp:spPr>
        <a:xfrm>
          <a:off x="956056" y="2232"/>
          <a:ext cx="1666112" cy="83046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English</a:t>
          </a:r>
          <a:endParaRPr lang="en-US" sz="1800" kern="1200" dirty="0"/>
        </a:p>
      </dsp:txBody>
      <dsp:txXfrm>
        <a:off x="956056" y="2232"/>
        <a:ext cx="1666112" cy="830460"/>
      </dsp:txXfrm>
    </dsp:sp>
    <dsp:sp modelId="{9043B3D8-50EF-4183-835F-260CB81BED32}">
      <dsp:nvSpPr>
        <dsp:cNvPr id="0" name=""/>
        <dsp:cNvSpPr/>
      </dsp:nvSpPr>
      <dsp:spPr>
        <a:xfrm rot="5400000">
          <a:off x="1633401" y="853454"/>
          <a:ext cx="311422" cy="3737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633401" y="853454"/>
        <a:ext cx="311422" cy="373707"/>
      </dsp:txXfrm>
    </dsp:sp>
    <dsp:sp modelId="{D93347CA-B4DC-4AE5-9084-117A9F494543}">
      <dsp:nvSpPr>
        <dsp:cNvPr id="0" name=""/>
        <dsp:cNvSpPr/>
      </dsp:nvSpPr>
      <dsp:spPr>
        <a:xfrm>
          <a:off x="956056" y="1247923"/>
          <a:ext cx="1666112" cy="83046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Homogeneism</a:t>
          </a:r>
          <a:endParaRPr lang="en-US" sz="1800" kern="1200" dirty="0"/>
        </a:p>
      </dsp:txBody>
      <dsp:txXfrm>
        <a:off x="956056" y="1247923"/>
        <a:ext cx="1666112" cy="830460"/>
      </dsp:txXfrm>
    </dsp:sp>
    <dsp:sp modelId="{6153257D-1FF4-43F7-A0C9-3569CD186D96}">
      <dsp:nvSpPr>
        <dsp:cNvPr id="0" name=""/>
        <dsp:cNvSpPr/>
      </dsp:nvSpPr>
      <dsp:spPr>
        <a:xfrm rot="5400000">
          <a:off x="1633401" y="2099146"/>
          <a:ext cx="311422" cy="3737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633401" y="2099146"/>
        <a:ext cx="311422" cy="373707"/>
      </dsp:txXfrm>
    </dsp:sp>
    <dsp:sp modelId="{F2A9CEEF-6F02-426F-A239-9AA9F52045BE}">
      <dsp:nvSpPr>
        <dsp:cNvPr id="0" name=""/>
        <dsp:cNvSpPr/>
      </dsp:nvSpPr>
      <dsp:spPr>
        <a:xfrm>
          <a:off x="956056" y="2493615"/>
          <a:ext cx="1666112" cy="83046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Patriotism</a:t>
          </a:r>
          <a:endParaRPr lang="en-US" sz="1800" kern="1200" dirty="0"/>
        </a:p>
      </dsp:txBody>
      <dsp:txXfrm>
        <a:off x="956056" y="2493615"/>
        <a:ext cx="1666112" cy="830460"/>
      </dsp:txXfrm>
    </dsp:sp>
    <dsp:sp modelId="{0C8C494F-14D2-47A2-9AD6-7687759C23CF}">
      <dsp:nvSpPr>
        <dsp:cNvPr id="0" name=""/>
        <dsp:cNvSpPr/>
      </dsp:nvSpPr>
      <dsp:spPr>
        <a:xfrm rot="5400000">
          <a:off x="1633401" y="3344837"/>
          <a:ext cx="311422" cy="3737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633401" y="3344837"/>
        <a:ext cx="311422" cy="373707"/>
      </dsp:txXfrm>
    </dsp:sp>
    <dsp:sp modelId="{F0CAA0D1-DD78-4186-A8D4-77B6E90330BA}">
      <dsp:nvSpPr>
        <dsp:cNvPr id="0" name=""/>
        <dsp:cNvSpPr/>
      </dsp:nvSpPr>
      <dsp:spPr>
        <a:xfrm>
          <a:off x="956056" y="3739306"/>
          <a:ext cx="1666112" cy="83046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Strong Country</a:t>
          </a:r>
          <a:endParaRPr lang="en-US" sz="1800" kern="1200" dirty="0"/>
        </a:p>
      </dsp:txBody>
      <dsp:txXfrm>
        <a:off x="956056" y="3739306"/>
        <a:ext cx="1666112" cy="830460"/>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0B6BA15-1469-41BA-B383-0D8B36D55D93}" type="datetimeFigureOut">
              <a:rPr lang="en-US" smtClean="0"/>
              <a:pPr/>
              <a:t>2/9/2011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BBD6110-9BAC-43DA-AAEC-53AFFEF992A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B6BA15-1469-41BA-B383-0D8B36D55D93}" type="datetimeFigureOut">
              <a:rPr lang="en-US" smtClean="0"/>
              <a:pPr/>
              <a:t>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BD6110-9BAC-43DA-AAEC-53AFFEF992A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C0B6BA15-1469-41BA-B383-0D8B36D55D93}" type="datetimeFigureOut">
              <a:rPr lang="en-US" smtClean="0"/>
              <a:pPr/>
              <a:t>2/9/2011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BBD6110-9BAC-43DA-AAEC-53AFFEF992A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0B6BA15-1469-41BA-B383-0D8B36D55D93}" type="datetimeFigureOut">
              <a:rPr lang="en-US" smtClean="0"/>
              <a:pPr/>
              <a:t>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BBD6110-9BAC-43DA-AAEC-53AFFEF992A9}"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0B6BA15-1469-41BA-B383-0D8B36D55D93}" type="datetimeFigureOut">
              <a:rPr lang="en-US" smtClean="0"/>
              <a:pPr/>
              <a:t>2/9/2011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BBD6110-9BAC-43DA-AAEC-53AFFEF992A9}"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C0B6BA15-1469-41BA-B383-0D8B36D55D93}" type="datetimeFigureOut">
              <a:rPr lang="en-US" smtClean="0"/>
              <a:pPr/>
              <a:t>2/9/2011</a:t>
            </a:fld>
            <a:endParaRPr lang="en-US"/>
          </a:p>
        </p:txBody>
      </p:sp>
      <p:sp>
        <p:nvSpPr>
          <p:cNvPr id="10" name="Slide Number Placeholder 9"/>
          <p:cNvSpPr>
            <a:spLocks noGrp="1"/>
          </p:cNvSpPr>
          <p:nvPr>
            <p:ph type="sldNum" sz="quarter" idx="16"/>
          </p:nvPr>
        </p:nvSpPr>
        <p:spPr/>
        <p:txBody>
          <a:bodyPr rtlCol="0"/>
          <a:lstStyle/>
          <a:p>
            <a:fld id="{BBBD6110-9BAC-43DA-AAEC-53AFFEF992A9}"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C0B6BA15-1469-41BA-B383-0D8B36D55D93}" type="datetimeFigureOut">
              <a:rPr lang="en-US" smtClean="0"/>
              <a:pPr/>
              <a:t>2/9/2011</a:t>
            </a:fld>
            <a:endParaRPr lang="en-US"/>
          </a:p>
        </p:txBody>
      </p:sp>
      <p:sp>
        <p:nvSpPr>
          <p:cNvPr id="12" name="Slide Number Placeholder 11"/>
          <p:cNvSpPr>
            <a:spLocks noGrp="1"/>
          </p:cNvSpPr>
          <p:nvPr>
            <p:ph type="sldNum" sz="quarter" idx="16"/>
          </p:nvPr>
        </p:nvSpPr>
        <p:spPr/>
        <p:txBody>
          <a:bodyPr rtlCol="0"/>
          <a:lstStyle/>
          <a:p>
            <a:fld id="{BBBD6110-9BAC-43DA-AAEC-53AFFEF992A9}"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0B6BA15-1469-41BA-B383-0D8B36D55D93}" type="datetimeFigureOut">
              <a:rPr lang="en-US" smtClean="0"/>
              <a:pPr/>
              <a:t>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BBD6110-9BAC-43DA-AAEC-53AFFEF992A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B6BA15-1469-41BA-B383-0D8B36D55D93}" type="datetimeFigureOut">
              <a:rPr lang="en-US" smtClean="0"/>
              <a:pPr/>
              <a:t>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BBD6110-9BAC-43DA-AAEC-53AFFEF992A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0B6BA15-1469-41BA-B383-0D8B36D55D93}" type="datetimeFigureOut">
              <a:rPr lang="en-US" smtClean="0"/>
              <a:pPr/>
              <a:t>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BBD6110-9BAC-43DA-AAEC-53AFFEF992A9}"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C0B6BA15-1469-41BA-B383-0D8B36D55D93}" type="datetimeFigureOut">
              <a:rPr lang="en-US" smtClean="0"/>
              <a:pPr/>
              <a:t>2/9/2011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BBD6110-9BAC-43DA-AAEC-53AFFEF992A9}"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0B6BA15-1469-41BA-B383-0D8B36D55D93}" type="datetimeFigureOut">
              <a:rPr lang="en-US" smtClean="0"/>
              <a:pPr/>
              <a:t>2/9/2011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BBD6110-9BAC-43DA-AAEC-53AFFEF992A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pluslicens.se/images/P1DoraTheExplorer.jpg"/>
          <p:cNvPicPr>
            <a:picLocks noChangeAspect="1" noChangeArrowheads="1"/>
          </p:cNvPicPr>
          <p:nvPr/>
        </p:nvPicPr>
        <p:blipFill>
          <a:blip r:embed="rId2" cstate="print"/>
          <a:srcRect/>
          <a:stretch>
            <a:fillRect/>
          </a:stretch>
        </p:blipFill>
        <p:spPr bwMode="auto">
          <a:xfrm>
            <a:off x="0" y="609600"/>
            <a:ext cx="9144000" cy="4399175"/>
          </a:xfrm>
          <a:prstGeom prst="rect">
            <a:avLst/>
          </a:prstGeom>
          <a:noFill/>
        </p:spPr>
      </p:pic>
      <p:sp>
        <p:nvSpPr>
          <p:cNvPr id="12" name="TextBox 11"/>
          <p:cNvSpPr txBox="1"/>
          <p:nvPr/>
        </p:nvSpPr>
        <p:spPr>
          <a:xfrm>
            <a:off x="457200" y="5181600"/>
            <a:ext cx="8686800" cy="1569660"/>
          </a:xfrm>
          <a:prstGeom prst="rect">
            <a:avLst/>
          </a:prstGeom>
          <a:noFill/>
        </p:spPr>
        <p:txBody>
          <a:bodyPr wrap="square" rtlCol="0">
            <a:spAutoFit/>
          </a:bodyPr>
          <a:lstStyle/>
          <a:p>
            <a:pPr algn="r"/>
            <a:r>
              <a:rPr lang="en-US" sz="2800" dirty="0" smtClean="0">
                <a:latin typeface="Arial" pitchFamily="34" charset="0"/>
                <a:cs typeface="Arial" pitchFamily="34" charset="0"/>
              </a:rPr>
              <a:t>Dora the Explorer and Language Ideologies</a:t>
            </a:r>
          </a:p>
          <a:p>
            <a:pPr algn="r"/>
            <a:endParaRPr lang="en-US" sz="2800" dirty="0">
              <a:latin typeface="Arial" pitchFamily="34" charset="0"/>
              <a:cs typeface="Arial" pitchFamily="34" charset="0"/>
            </a:endParaRPr>
          </a:p>
          <a:p>
            <a:pPr algn="r"/>
            <a:r>
              <a:rPr lang="en-US" sz="2000" dirty="0" smtClean="0">
                <a:latin typeface="Arial" pitchFamily="34" charset="0"/>
                <a:cs typeface="Arial" pitchFamily="34" charset="0"/>
              </a:rPr>
              <a:t>Carolyn </a:t>
            </a:r>
            <a:r>
              <a:rPr lang="en-US" sz="2000" dirty="0" smtClean="0">
                <a:latin typeface="Arial" pitchFamily="34" charset="0"/>
                <a:cs typeface="Arial" pitchFamily="34" charset="0"/>
              </a:rPr>
              <a:t>Hunt</a:t>
            </a:r>
          </a:p>
          <a:p>
            <a:pPr algn="r"/>
            <a:r>
              <a:rPr lang="en-US" sz="2000" dirty="0" smtClean="0">
                <a:latin typeface="Arial" pitchFamily="34" charset="0"/>
                <a:cs typeface="Arial" pitchFamily="34" charset="0"/>
              </a:rPr>
              <a:t>Illinois State University</a:t>
            </a:r>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en-US" dirty="0"/>
          </a:p>
        </p:txBody>
      </p:sp>
      <p:sp>
        <p:nvSpPr>
          <p:cNvPr id="5" name="Content Placeholder 4"/>
          <p:cNvSpPr>
            <a:spLocks noGrp="1"/>
          </p:cNvSpPr>
          <p:nvPr>
            <p:ph sz="quarter" idx="1"/>
          </p:nvPr>
        </p:nvSpPr>
        <p:spPr/>
        <p:txBody>
          <a:bodyPr/>
          <a:lstStyle/>
          <a:p>
            <a:r>
              <a:rPr lang="en-US" dirty="0" smtClean="0"/>
              <a:t>www.nickjr.com/dora-the-explorer</a:t>
            </a:r>
          </a:p>
          <a:p>
            <a:endParaRPr lang="en-US" dirty="0" smtClean="0"/>
          </a:p>
          <a:p>
            <a:r>
              <a:rPr lang="en-US" dirty="0" smtClean="0"/>
              <a:t>Two double-length episodes of the show</a:t>
            </a:r>
          </a:p>
          <a:p>
            <a:pPr marL="834390" lvl="1" indent="-514350">
              <a:buFont typeface="+mj-lt"/>
              <a:buAutoNum type="arabicPeriod"/>
            </a:pPr>
            <a:r>
              <a:rPr lang="en-US" i="1" dirty="0" smtClean="0"/>
              <a:t>Dora’s Big Birthday Adventure</a:t>
            </a:r>
          </a:p>
          <a:p>
            <a:pPr marL="834390" lvl="1" indent="-514350">
              <a:buFont typeface="+mj-lt"/>
              <a:buAutoNum type="arabicPeriod"/>
            </a:pPr>
            <a:r>
              <a:rPr lang="en-US" i="1" dirty="0" smtClean="0"/>
              <a:t>Dora’s Pirate Adventure</a:t>
            </a:r>
            <a:r>
              <a:rPr lang="en-US" dirty="0" smtClean="0"/>
              <a:t>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Overview</a:t>
            </a:r>
            <a:endParaRPr lang="en-US" dirty="0"/>
          </a:p>
        </p:txBody>
      </p:sp>
      <p:sp>
        <p:nvSpPr>
          <p:cNvPr id="6" name="Content Placeholder 5"/>
          <p:cNvSpPr>
            <a:spLocks noGrp="1"/>
          </p:cNvSpPr>
          <p:nvPr>
            <p:ph sz="quarter" idx="1"/>
          </p:nvPr>
        </p:nvSpPr>
        <p:spPr/>
        <p:txBody>
          <a:bodyPr>
            <a:normAutofit fontScale="92500" lnSpcReduction="10000"/>
          </a:bodyPr>
          <a:lstStyle/>
          <a:p>
            <a:r>
              <a:rPr lang="en-US" dirty="0" smtClean="0"/>
              <a:t>The Monoglot Standard Ideology (</a:t>
            </a:r>
            <a:r>
              <a:rPr lang="en-US" dirty="0" smtClean="0"/>
              <a:t>Silverstein, 1996)</a:t>
            </a:r>
            <a:endParaRPr lang="en-US" dirty="0" smtClean="0"/>
          </a:p>
          <a:p>
            <a:endParaRPr lang="en-US" dirty="0" smtClean="0"/>
          </a:p>
          <a:p>
            <a:r>
              <a:rPr lang="en-US" dirty="0" smtClean="0"/>
              <a:t>Nationalist Ideologies and Homogeneism (Blommaert &amp; </a:t>
            </a:r>
            <a:r>
              <a:rPr lang="en-US" dirty="0" smtClean="0"/>
              <a:t>Verschueren,1998)</a:t>
            </a:r>
            <a:endParaRPr lang="en-US" dirty="0" smtClean="0"/>
          </a:p>
          <a:p>
            <a:endParaRPr lang="en-US" dirty="0" smtClean="0"/>
          </a:p>
          <a:p>
            <a:r>
              <a:rPr lang="en-US" dirty="0" smtClean="0"/>
              <a:t>Ideologies and the Folk Theory of  Racism (</a:t>
            </a:r>
            <a:r>
              <a:rPr lang="en-US" dirty="0" smtClean="0"/>
              <a:t>Hill, 2008)</a:t>
            </a:r>
            <a:endParaRPr lang="en-US" dirty="0" smtClean="0"/>
          </a:p>
          <a:p>
            <a:endParaRPr lang="en-US" dirty="0" smtClean="0"/>
          </a:p>
          <a:p>
            <a:r>
              <a:rPr lang="en-US" dirty="0" smtClean="0"/>
              <a:t>Nonthreatening Multiculturalism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Monoglot Standard Ideology</a:t>
            </a:r>
            <a:endParaRPr lang="en-US" dirty="0"/>
          </a:p>
        </p:txBody>
      </p:sp>
      <p:sp>
        <p:nvSpPr>
          <p:cNvPr id="3" name="Content Placeholder 2"/>
          <p:cNvSpPr>
            <a:spLocks noGrp="1"/>
          </p:cNvSpPr>
          <p:nvPr>
            <p:ph sz="quarter" idx="1"/>
          </p:nvPr>
        </p:nvSpPr>
        <p:spPr>
          <a:xfrm>
            <a:off x="612648" y="1600200"/>
            <a:ext cx="8153400" cy="5029200"/>
          </a:xfrm>
        </p:spPr>
        <p:txBody>
          <a:bodyPr>
            <a:normAutofit fontScale="92500" lnSpcReduction="10000"/>
          </a:bodyPr>
          <a:lstStyle/>
          <a:p>
            <a:r>
              <a:rPr lang="en-US" dirty="0" smtClean="0"/>
              <a:t>According to </a:t>
            </a:r>
            <a:r>
              <a:rPr lang="en-US" dirty="0" smtClean="0"/>
              <a:t>Silverstein (1996), </a:t>
            </a:r>
            <a:r>
              <a:rPr lang="en-US" dirty="0" smtClean="0"/>
              <a:t>language becomes indexed with social differentiations such as…</a:t>
            </a:r>
          </a:p>
          <a:p>
            <a:pPr marL="834390" lvl="1" indent="-514350">
              <a:buFont typeface="+mj-lt"/>
              <a:buAutoNum type="arabicPeriod"/>
            </a:pPr>
            <a:r>
              <a:rPr lang="en-US" dirty="0" smtClean="0"/>
              <a:t>social identity</a:t>
            </a:r>
          </a:p>
          <a:p>
            <a:pPr marL="834390" lvl="1" indent="-514350">
              <a:buFont typeface="+mj-lt"/>
              <a:buAutoNum type="arabicPeriod"/>
            </a:pPr>
            <a:r>
              <a:rPr lang="en-US" dirty="0" smtClean="0"/>
              <a:t>differential influence or power</a:t>
            </a:r>
          </a:p>
          <a:p>
            <a:pPr marL="834390" lvl="1" indent="-514350">
              <a:buFont typeface="+mj-lt"/>
              <a:buAutoNum type="arabicPeriod"/>
            </a:pPr>
            <a:r>
              <a:rPr lang="en-US" dirty="0" smtClean="0"/>
              <a:t>commitment to </a:t>
            </a:r>
            <a:r>
              <a:rPr lang="en-US" dirty="0" smtClean="0"/>
              <a:t>ideals</a:t>
            </a:r>
            <a:endParaRPr lang="en-US" dirty="0" smtClean="0"/>
          </a:p>
          <a:p>
            <a:r>
              <a:rPr lang="en-US" dirty="0" smtClean="0"/>
              <a:t>Standard English is valorized and seen as the natural, good, holy, usage</a:t>
            </a:r>
            <a:r>
              <a:rPr lang="en-US" dirty="0" smtClean="0"/>
              <a:t>.</a:t>
            </a:r>
            <a:endParaRPr lang="en-US" dirty="0" smtClean="0"/>
          </a:p>
          <a:p>
            <a:r>
              <a:rPr lang="en-US" dirty="0" smtClean="0"/>
              <a:t>Other languages are seen as bad, evil usages</a:t>
            </a:r>
            <a:r>
              <a:rPr lang="en-US" dirty="0" smtClean="0"/>
              <a:t>.</a:t>
            </a:r>
          </a:p>
          <a:p>
            <a:r>
              <a:rPr lang="en-US" dirty="0" smtClean="0"/>
              <a:t>Standard </a:t>
            </a:r>
            <a:r>
              <a:rPr lang="en-US" dirty="0" smtClean="0"/>
              <a:t>English </a:t>
            </a:r>
            <a:r>
              <a:rPr lang="en-US" dirty="0" smtClean="0"/>
              <a:t>is a </a:t>
            </a:r>
            <a:r>
              <a:rPr lang="en-US" dirty="0" smtClean="0"/>
              <a:t>highly valuable commodity that is seen as the natural and most efficient choice for consumers. </a:t>
            </a: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People who speak Spanish are illegal immigrants.</a:t>
            </a:r>
            <a:endParaRPr lang="en-US" dirty="0"/>
          </a:p>
        </p:txBody>
      </p:sp>
      <p:sp>
        <p:nvSpPr>
          <p:cNvPr id="3" name="Content Placeholder 2"/>
          <p:cNvSpPr>
            <a:spLocks noGrp="1"/>
          </p:cNvSpPr>
          <p:nvPr>
            <p:ph sz="quarter" idx="1"/>
          </p:nvPr>
        </p:nvSpPr>
        <p:spPr>
          <a:xfrm>
            <a:off x="612648" y="1600200"/>
            <a:ext cx="8153400" cy="5257800"/>
          </a:xfrm>
        </p:spPr>
        <p:txBody>
          <a:bodyPr>
            <a:normAutofit fontScale="92500" lnSpcReduction="20000"/>
          </a:bodyPr>
          <a:lstStyle/>
          <a:p>
            <a:r>
              <a:rPr lang="en-US" sz="2400" dirty="0" smtClean="0"/>
              <a:t>“My 4 year old watches cartoons on </a:t>
            </a:r>
            <a:r>
              <a:rPr lang="en-US" sz="2400" dirty="0" err="1" smtClean="0"/>
              <a:t>pbs</a:t>
            </a:r>
            <a:r>
              <a:rPr lang="en-US" sz="2400" dirty="0" smtClean="0"/>
              <a:t> and nickelodeon and I am sick of them teaching him </a:t>
            </a:r>
            <a:r>
              <a:rPr lang="en-US" sz="2400" dirty="0" err="1" smtClean="0"/>
              <a:t>spanish</a:t>
            </a:r>
            <a:r>
              <a:rPr lang="en-US" sz="2400" dirty="0" smtClean="0"/>
              <a:t> every time there's a </a:t>
            </a:r>
            <a:r>
              <a:rPr lang="en-US" sz="2400" dirty="0" err="1" smtClean="0"/>
              <a:t>commerical</a:t>
            </a:r>
            <a:r>
              <a:rPr lang="en-US" sz="2400" dirty="0" smtClean="0"/>
              <a:t> break. Of course I want him to learn new things, but considering the illegal problem in this country I find it </a:t>
            </a:r>
            <a:r>
              <a:rPr lang="en-US" sz="2400" dirty="0" err="1" smtClean="0"/>
              <a:t>inappropiate</a:t>
            </a:r>
            <a:r>
              <a:rPr lang="en-US" sz="2400" dirty="0" smtClean="0"/>
              <a:t> to push </a:t>
            </a:r>
            <a:r>
              <a:rPr lang="en-US" sz="2400" dirty="0" err="1" smtClean="0"/>
              <a:t>spanish</a:t>
            </a:r>
            <a:r>
              <a:rPr lang="en-US" sz="2400" dirty="0" smtClean="0"/>
              <a:t> on him every 5 minutes.”</a:t>
            </a:r>
          </a:p>
          <a:p>
            <a:endParaRPr lang="en-US" sz="2400" dirty="0" smtClean="0"/>
          </a:p>
          <a:p>
            <a:r>
              <a:rPr lang="en-US" sz="2400" dirty="0" smtClean="0"/>
              <a:t>“Dora is definitely an Illegal Alien! If you have ever watched the cartoon you would see this in about two minutes. My granddaughter was watching on morning and I sat with her and watched all of about two minutes before I turned it and told her about what an illegal alien was and how they are destroying parts of the country and how they are criminals. Dora the Explorer is pure propaganda and teaches illegal alien children that they are just going on a little adventure - with their backpack and map crossing the mountain and river. Only an idiot wouldn't recognize this. It shouldn't be on American TV.”</a:t>
            </a:r>
          </a:p>
          <a:p>
            <a:endParaRPr lang="en-US" sz="2400" dirty="0" smtClean="0"/>
          </a:p>
          <a:p>
            <a:endParaRPr lang="en-US" sz="2400"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People who speak Spanish are illegal immigrants.</a:t>
            </a:r>
            <a:endParaRPr lang="en-US" dirty="0"/>
          </a:p>
        </p:txBody>
      </p:sp>
      <p:sp>
        <p:nvSpPr>
          <p:cNvPr id="3" name="Content Placeholder 2"/>
          <p:cNvSpPr>
            <a:spLocks noGrp="1"/>
          </p:cNvSpPr>
          <p:nvPr>
            <p:ph sz="quarter" idx="1"/>
          </p:nvPr>
        </p:nvSpPr>
        <p:spPr>
          <a:xfrm>
            <a:off x="612648" y="1600200"/>
            <a:ext cx="8153400" cy="5257800"/>
          </a:xfrm>
        </p:spPr>
        <p:txBody>
          <a:bodyPr>
            <a:normAutofit fontScale="70000" lnSpcReduction="20000"/>
          </a:bodyPr>
          <a:lstStyle/>
          <a:p>
            <a:r>
              <a:rPr lang="en-US" dirty="0" smtClean="0"/>
              <a:t>Our children should be going to school hungry for knowledge. They should want to learn many languages (I wish I had) and they should never be satisfied with what they learned that day. This is not about learning, this is about breaking the law, period. Our children deserve better and putting them in the middle is one the most despicable thing the illegal immigrates has done.</a:t>
            </a:r>
          </a:p>
          <a:p>
            <a:endParaRPr lang="en-US" dirty="0" smtClean="0"/>
          </a:p>
          <a:p>
            <a:r>
              <a:rPr lang="en-US" dirty="0" smtClean="0"/>
              <a:t>I think our immigration laws being broken on a nearly constant basis is a serious matter. As an adult, I always pictured Dora the Explorer as...a cartoon character. Nothing less, nothing more (but I will add my 3 year-old daughter loves her). In her innocence, I'm sure my daughter believes Dora and her family would never break the rules...and as far as I'm concerned, that's how it is in our house. If she ever asks (and I doubt she will), I'll tell my daughter that Dora is either here legally, or she lives in Mexico. I will *not* tell my daughter that it doesn't matter. If the issue is illegal immigration, it does matter. Sneaking into our country is wrong...and I believe it's okay to teach that to our children without fear of being labeled a racist.</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People who speak Spanish are lazy, disrespectful, and take advantage of the welfare system</a:t>
            </a:r>
            <a:r>
              <a:rPr lang="en-US" sz="3200" dirty="0" smtClean="0"/>
              <a:t>. </a:t>
            </a:r>
            <a:endParaRPr lang="en-US" sz="3200" dirty="0"/>
          </a:p>
        </p:txBody>
      </p:sp>
      <p:sp>
        <p:nvSpPr>
          <p:cNvPr id="3" name="Content Placeholder 2"/>
          <p:cNvSpPr>
            <a:spLocks noGrp="1"/>
          </p:cNvSpPr>
          <p:nvPr>
            <p:ph sz="quarter" idx="1"/>
          </p:nvPr>
        </p:nvSpPr>
        <p:spPr>
          <a:xfrm>
            <a:off x="612648" y="1600200"/>
            <a:ext cx="8153400" cy="5257800"/>
          </a:xfrm>
        </p:spPr>
        <p:txBody>
          <a:bodyPr>
            <a:normAutofit fontScale="55000" lnSpcReduction="20000"/>
          </a:bodyPr>
          <a:lstStyle/>
          <a:p>
            <a:r>
              <a:rPr lang="en-US" sz="3200" dirty="0" smtClean="0"/>
              <a:t>“</a:t>
            </a:r>
            <a:r>
              <a:rPr lang="en-US" sz="3800" dirty="0" smtClean="0"/>
              <a:t>The only reason an American would need to learn Spanish is if they are talking to a lazy Mexican who didn't bother to learn English.”</a:t>
            </a:r>
          </a:p>
          <a:p>
            <a:endParaRPr lang="en-US" sz="3800" dirty="0" smtClean="0"/>
          </a:p>
          <a:p>
            <a:r>
              <a:rPr lang="en-US" sz="3800" dirty="0" smtClean="0"/>
              <a:t>Bottom Line: America first, above all else. I don't care for other cultures forced on my or my children when other people of culture don't even have the common </a:t>
            </a:r>
            <a:r>
              <a:rPr lang="en-US" sz="3800" dirty="0" err="1" smtClean="0"/>
              <a:t>curtiousy</a:t>
            </a:r>
            <a:r>
              <a:rPr lang="en-US" sz="3800" dirty="0" smtClean="0"/>
              <a:t> to speak our country's language.</a:t>
            </a:r>
          </a:p>
          <a:p>
            <a:pPr>
              <a:buNone/>
            </a:pPr>
            <a:endParaRPr lang="en-US" sz="3800" dirty="0" smtClean="0"/>
          </a:p>
          <a:p>
            <a:r>
              <a:rPr lang="en-US" sz="3800" dirty="0" smtClean="0"/>
              <a:t>“Send Dora home to Mexico before she starts spitting out little Mexican cartoon anchor-babies and hiding in a church to avoid deportation back to her homeland. For now, you will be able to find her in the local hospital emergency room seeking treatment for a hangnail because that is where she can get medical treatment done for free. Sorry, guy-having-a-heart-attack, you will have to wait until the ER doctor treats all of the illegal immigrants.”</a:t>
            </a:r>
          </a:p>
          <a:p>
            <a:endParaRPr lang="en-US" sz="3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Many people who speak Spanish are dangerous criminals.</a:t>
            </a:r>
            <a:endParaRPr lang="en-US" dirty="0"/>
          </a:p>
        </p:txBody>
      </p:sp>
      <p:sp>
        <p:nvSpPr>
          <p:cNvPr id="3" name="Content Placeholder 2"/>
          <p:cNvSpPr>
            <a:spLocks noGrp="1"/>
          </p:cNvSpPr>
          <p:nvPr>
            <p:ph sz="quarter" idx="1"/>
          </p:nvPr>
        </p:nvSpPr>
        <p:spPr>
          <a:xfrm>
            <a:off x="152400" y="1676400"/>
            <a:ext cx="8763000" cy="5029200"/>
          </a:xfrm>
        </p:spPr>
        <p:txBody>
          <a:bodyPr>
            <a:normAutofit fontScale="77500" lnSpcReduction="20000"/>
          </a:bodyPr>
          <a:lstStyle/>
          <a:p>
            <a:r>
              <a:rPr lang="en-US" dirty="0" smtClean="0"/>
              <a:t>“I would venture a guess that a Mexican Drug Cartel probably did this to Dora when she stumbled upon them sneaking their stash across the border after dark once a route had been verified as clear.”</a:t>
            </a:r>
          </a:p>
          <a:p>
            <a:endParaRPr lang="en-US" dirty="0" smtClean="0"/>
          </a:p>
          <a:p>
            <a:r>
              <a:rPr lang="en-US" dirty="0" smtClean="0"/>
              <a:t>“This illegal immigration thing is getting out of hand. If we don’t do something about it we can sure kiss our country goodbye. I am not saying that I am against immigration but when </a:t>
            </a:r>
            <a:r>
              <a:rPr lang="en-US" dirty="0" err="1" smtClean="0"/>
              <a:t>illegals</a:t>
            </a:r>
            <a:r>
              <a:rPr lang="en-US" dirty="0" smtClean="0"/>
              <a:t> are committing crimes like </a:t>
            </a:r>
            <a:r>
              <a:rPr lang="en-US" dirty="0" err="1" smtClean="0"/>
              <a:t>shoting</a:t>
            </a:r>
            <a:r>
              <a:rPr lang="en-US" dirty="0" smtClean="0"/>
              <a:t> our citizens in cold blood we have to do something.”</a:t>
            </a:r>
          </a:p>
          <a:p>
            <a:endParaRPr lang="en-US" dirty="0" smtClean="0"/>
          </a:p>
          <a:p>
            <a:r>
              <a:rPr lang="en-US" dirty="0" smtClean="0"/>
              <a:t>“Hope little Dora does not have “sticky fingers”- like 70% of all Mexicans do…Maybe that’s why she was bruised up, with black eyes on that police </a:t>
            </a:r>
            <a:r>
              <a:rPr lang="en-US" dirty="0" err="1" smtClean="0"/>
              <a:t>mugshot</a:t>
            </a:r>
            <a:r>
              <a:rPr lang="en-US" dirty="0" smtClean="0"/>
              <a:t>… “exploring” with your hands in other’s pockets is a no-no, lets hope Dora learned her lesson…”</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Standard English is the language of truth and intelligence.</a:t>
            </a:r>
            <a:endParaRPr lang="en-US" dirty="0"/>
          </a:p>
        </p:txBody>
      </p:sp>
      <p:sp>
        <p:nvSpPr>
          <p:cNvPr id="3" name="Content Placeholder 2"/>
          <p:cNvSpPr>
            <a:spLocks noGrp="1"/>
          </p:cNvSpPr>
          <p:nvPr>
            <p:ph sz="quarter" idx="1"/>
          </p:nvPr>
        </p:nvSpPr>
        <p:spPr>
          <a:xfrm>
            <a:off x="304800" y="1600200"/>
            <a:ext cx="8461248" cy="5029200"/>
          </a:xfrm>
        </p:spPr>
        <p:txBody>
          <a:bodyPr>
            <a:normAutofit fontScale="85000" lnSpcReduction="20000"/>
          </a:bodyPr>
          <a:lstStyle/>
          <a:p>
            <a:r>
              <a:rPr lang="en-US" dirty="0" smtClean="0"/>
              <a:t>“I find it absolutely hilarious that the bigots have the most horrendous grammar. But hey, what do you expect from ignorant, small minded idiots?”</a:t>
            </a:r>
          </a:p>
          <a:p>
            <a:pPr lvl="1"/>
            <a:r>
              <a:rPr lang="en-US" dirty="0" smtClean="0"/>
              <a:t>You started a sentence with a conjunction(but). Perhaps you are a small minded idiot also. </a:t>
            </a:r>
          </a:p>
          <a:p>
            <a:pPr lvl="1"/>
            <a:endParaRPr lang="en-US" dirty="0" smtClean="0"/>
          </a:p>
          <a:p>
            <a:r>
              <a:rPr lang="en-US" dirty="0" smtClean="0"/>
              <a:t>“What a dumb @itch..Maybe Spanish might not be required to pass high school but English is and obviously you fail.. ‘</a:t>
            </a:r>
            <a:r>
              <a:rPr lang="en-US" dirty="0" err="1" smtClean="0"/>
              <a:t>necceisity</a:t>
            </a:r>
            <a:r>
              <a:rPr lang="en-US" dirty="0" smtClean="0"/>
              <a:t>??’ “</a:t>
            </a:r>
            <a:r>
              <a:rPr lang="en-US" dirty="0" err="1" smtClean="0"/>
              <a:t>enligh</a:t>
            </a:r>
            <a:r>
              <a:rPr lang="en-US" dirty="0" smtClean="0"/>
              <a:t>??” learn how to write </a:t>
            </a:r>
            <a:r>
              <a:rPr lang="en-US" dirty="0" err="1" smtClean="0"/>
              <a:t>english</a:t>
            </a:r>
            <a:r>
              <a:rPr lang="en-US" dirty="0" smtClean="0"/>
              <a:t> first then write your racist comments…And yes Mexicans are required to learn English in school and have many signs in </a:t>
            </a:r>
            <a:r>
              <a:rPr lang="en-US" dirty="0" err="1" smtClean="0"/>
              <a:t>english</a:t>
            </a:r>
            <a:r>
              <a:rPr lang="en-US" dirty="0" smtClean="0"/>
              <a:t>..retarded racist people like you make me sick..Oh and by the way if that’s you in the picture than you look more </a:t>
            </a:r>
            <a:r>
              <a:rPr lang="en-US" dirty="0" err="1" smtClean="0"/>
              <a:t>mexican</a:t>
            </a:r>
            <a:r>
              <a:rPr lang="en-US" dirty="0" smtClean="0"/>
              <a:t> than anything which explains why you cant even spell right.” </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English should be the most valued commodity. </a:t>
            </a:r>
            <a:endParaRPr lang="en-US" dirty="0"/>
          </a:p>
        </p:txBody>
      </p:sp>
      <p:sp>
        <p:nvSpPr>
          <p:cNvPr id="3" name="Content Placeholder 2"/>
          <p:cNvSpPr>
            <a:spLocks noGrp="1"/>
          </p:cNvSpPr>
          <p:nvPr>
            <p:ph sz="quarter" idx="1"/>
          </p:nvPr>
        </p:nvSpPr>
        <p:spPr>
          <a:xfrm>
            <a:off x="228600" y="1600200"/>
            <a:ext cx="8763000" cy="5257800"/>
          </a:xfrm>
        </p:spPr>
        <p:txBody>
          <a:bodyPr>
            <a:normAutofit fontScale="77500" lnSpcReduction="20000"/>
          </a:bodyPr>
          <a:lstStyle/>
          <a:p>
            <a:r>
              <a:rPr lang="en-US" dirty="0" smtClean="0"/>
              <a:t>“You want to be competitive in the WORLD  then learn Chinese and English. Those are becoming the new lingua </a:t>
            </a:r>
            <a:r>
              <a:rPr lang="en-US" dirty="0" err="1" smtClean="0"/>
              <a:t>francas</a:t>
            </a:r>
            <a:r>
              <a:rPr lang="en-US" dirty="0" smtClean="0"/>
              <a:t>. Why are the kids forced into learning Spanish when Spanish speakers are a dime a dozen? Teach them a skill that will pay off!”</a:t>
            </a:r>
          </a:p>
          <a:p>
            <a:endParaRPr lang="en-US" dirty="0" smtClean="0"/>
          </a:p>
          <a:p>
            <a:r>
              <a:rPr lang="en-US" dirty="0" smtClean="0"/>
              <a:t>“Remember that English is the language of business and success.”</a:t>
            </a:r>
          </a:p>
          <a:p>
            <a:endParaRPr lang="en-US" dirty="0" smtClean="0"/>
          </a:p>
          <a:p>
            <a:r>
              <a:rPr lang="en-US" dirty="0" smtClean="0"/>
              <a:t>“I fire my landscaping company today for the people they send out didn’t speak English, from this point on if any companies send some one out who doesn’t speak English I will not allow them to do the job. Every citizen should do the same thing then maybe the companies will learn that hiring people who does not speak English will cost them work.”</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Spanish is becoming a valuable commodity.</a:t>
            </a:r>
            <a:endParaRPr lang="en-US" dirty="0"/>
          </a:p>
        </p:txBody>
      </p:sp>
      <p:sp>
        <p:nvSpPr>
          <p:cNvPr id="3" name="Content Placeholder 2"/>
          <p:cNvSpPr>
            <a:spLocks noGrp="1"/>
          </p:cNvSpPr>
          <p:nvPr>
            <p:ph sz="quarter" idx="1"/>
          </p:nvPr>
        </p:nvSpPr>
        <p:spPr>
          <a:xfrm>
            <a:off x="612648" y="1600200"/>
            <a:ext cx="8153400" cy="5029200"/>
          </a:xfrm>
        </p:spPr>
        <p:txBody>
          <a:bodyPr>
            <a:normAutofit fontScale="85000" lnSpcReduction="20000"/>
          </a:bodyPr>
          <a:lstStyle/>
          <a:p>
            <a:r>
              <a:rPr lang="en-US" dirty="0" smtClean="0"/>
              <a:t>“If your kids learn Spanish, it is not going to hurt them. If they don't learn Spanish, they will likely lose out to a few candidates before they find the job they want. It's not about race or which culture is better, it's about economics. Tax forms are available in Spanish because having the forms in Spanish means a lot more people can file their taxes. Businesses hire people who can speak both English and Spanish because they can reach out to a much larger market share. If seeing a cartoon speaking a few words of Spanish (with a bad American accent for that matter) scares you, by all means please turn it off and preserve your culture for your kids. In the mean time, my kids will be getting a first class education both in Spanish and English so that they can grow up to be your kid's boss.”</a:t>
            </a:r>
          </a:p>
          <a:p>
            <a:endParaRPr lang="en-US" dirty="0" smtClean="0"/>
          </a:p>
          <a:p>
            <a:pPr>
              <a:buNone/>
            </a:pPr>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Dora’s Big Year </a:t>
            </a:r>
            <a:endParaRPr lang="en-US" dirty="0"/>
          </a:p>
        </p:txBody>
      </p:sp>
      <p:pic>
        <p:nvPicPr>
          <p:cNvPr id="5" name="Picture 2" descr="http://www.freakingnews.com/pictures/65500/DORA-THE-EXPLORER-65944.jpg"/>
          <p:cNvPicPr>
            <a:picLocks noGrp="1" noChangeAspect="1" noChangeArrowheads="1"/>
          </p:cNvPicPr>
          <p:nvPr>
            <p:ph sz="quarter" idx="1"/>
          </p:nvPr>
        </p:nvPicPr>
        <p:blipFill>
          <a:blip r:embed="rId2" cstate="print"/>
          <a:srcRect/>
          <a:stretch>
            <a:fillRect/>
          </a:stretch>
        </p:blipFill>
        <p:spPr bwMode="auto">
          <a:xfrm>
            <a:off x="381000" y="1981200"/>
            <a:ext cx="2743200" cy="3505200"/>
          </a:xfrm>
          <a:prstGeom prst="rect">
            <a:avLst/>
          </a:prstGeom>
          <a:noFill/>
        </p:spPr>
      </p:pic>
      <p:pic>
        <p:nvPicPr>
          <p:cNvPr id="6" name="Picture 2" descr="http://www.123tamilforum.com/imgcache/41/154446.jpg"/>
          <p:cNvPicPr>
            <a:picLocks noChangeAspect="1" noChangeArrowheads="1"/>
          </p:cNvPicPr>
          <p:nvPr/>
        </p:nvPicPr>
        <p:blipFill>
          <a:blip r:embed="rId3" cstate="print"/>
          <a:srcRect/>
          <a:stretch>
            <a:fillRect/>
          </a:stretch>
        </p:blipFill>
        <p:spPr bwMode="auto">
          <a:xfrm>
            <a:off x="3429000" y="2286000"/>
            <a:ext cx="2438400" cy="3200400"/>
          </a:xfrm>
          <a:prstGeom prst="rect">
            <a:avLst/>
          </a:prstGeom>
          <a:noFill/>
        </p:spPr>
      </p:pic>
      <p:sp>
        <p:nvSpPr>
          <p:cNvPr id="48130" name="AutoShape 2" descr="http://www.hollywoodgrind.com/images/2010/10/caitlin-sanchez-dora-the-explorer-sues-nickelodeon.jpg"/>
          <p:cNvSpPr>
            <a:spLocks noChangeAspect="1" noChangeArrowheads="1"/>
          </p:cNvSpPr>
          <p:nvPr/>
        </p:nvSpPr>
        <p:spPr bwMode="auto">
          <a:xfrm>
            <a:off x="63500" y="-136525"/>
            <a:ext cx="2600325" cy="38957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8132" name="AutoShape 4" descr="http://www.hollywoodgrind.com/images/2010/10/caitlin-sanchez-dora-the-explorer-sues-nickelodeon.jpg"/>
          <p:cNvSpPr>
            <a:spLocks noChangeAspect="1" noChangeArrowheads="1"/>
          </p:cNvSpPr>
          <p:nvPr/>
        </p:nvSpPr>
        <p:spPr bwMode="auto">
          <a:xfrm>
            <a:off x="63500" y="-136525"/>
            <a:ext cx="2600325" cy="38957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8134" name="AutoShape 6" descr="http://www.hollywoodgrind.com/images/2010/10/caitlin-sanchez-dora-the-explorer-sues-nickelodeon.jpg"/>
          <p:cNvSpPr>
            <a:spLocks noChangeAspect="1" noChangeArrowheads="1"/>
          </p:cNvSpPr>
          <p:nvPr/>
        </p:nvSpPr>
        <p:spPr bwMode="auto">
          <a:xfrm>
            <a:off x="63500" y="-136525"/>
            <a:ext cx="4286250" cy="64293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8136" name="AutoShape 8" descr="http://www.hollywoodgrind.com/images/2010/10/caitlin-sanchez-dora-the-explorer-sues-nickelodeon.jpg"/>
          <p:cNvSpPr>
            <a:spLocks noChangeAspect="1" noChangeArrowheads="1"/>
          </p:cNvSpPr>
          <p:nvPr/>
        </p:nvSpPr>
        <p:spPr bwMode="auto">
          <a:xfrm>
            <a:off x="63500" y="-136525"/>
            <a:ext cx="4286250" cy="64293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8138" name="AutoShape 10" descr="http://www.hollywoodgrind.com/images/2010/10/caitlin-sanchez-dora-the-explorer-sues-nickelodeon.jpg"/>
          <p:cNvSpPr>
            <a:spLocks noChangeAspect="1" noChangeArrowheads="1"/>
          </p:cNvSpPr>
          <p:nvPr/>
        </p:nvSpPr>
        <p:spPr bwMode="auto">
          <a:xfrm>
            <a:off x="155575" y="-1782763"/>
            <a:ext cx="2476500" cy="37242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8140" name="Picture 12" descr="http://media.thenewschronicle.com/wp-content/uploads/2010/10/Caitlin-Sanchez.jpg"/>
          <p:cNvPicPr>
            <a:picLocks noChangeAspect="1" noChangeArrowheads="1"/>
          </p:cNvPicPr>
          <p:nvPr/>
        </p:nvPicPr>
        <p:blipFill>
          <a:blip r:embed="rId4" cstate="print"/>
          <a:srcRect/>
          <a:stretch>
            <a:fillRect/>
          </a:stretch>
        </p:blipFill>
        <p:spPr bwMode="auto">
          <a:xfrm>
            <a:off x="6248400" y="2286000"/>
            <a:ext cx="2438400" cy="3215962"/>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Spanish should not be forced on Americans.</a:t>
            </a:r>
            <a:endParaRPr lang="en-US" dirty="0"/>
          </a:p>
        </p:txBody>
      </p:sp>
      <p:sp>
        <p:nvSpPr>
          <p:cNvPr id="3" name="Content Placeholder 2"/>
          <p:cNvSpPr>
            <a:spLocks noGrp="1"/>
          </p:cNvSpPr>
          <p:nvPr>
            <p:ph sz="quarter" idx="1"/>
          </p:nvPr>
        </p:nvSpPr>
        <p:spPr>
          <a:xfrm>
            <a:off x="304800" y="1600200"/>
            <a:ext cx="8461248" cy="5257800"/>
          </a:xfrm>
        </p:spPr>
        <p:txBody>
          <a:bodyPr>
            <a:normAutofit fontScale="77500" lnSpcReduction="20000"/>
          </a:bodyPr>
          <a:lstStyle/>
          <a:p>
            <a:r>
              <a:rPr lang="en-US" dirty="0" smtClean="0"/>
              <a:t>“I am against a </a:t>
            </a:r>
            <a:r>
              <a:rPr lang="en-US" b="1" dirty="0" smtClean="0"/>
              <a:t>requirement</a:t>
            </a:r>
            <a:r>
              <a:rPr lang="en-US" dirty="0" smtClean="0"/>
              <a:t>. I am not against teaching or enriching other cultures in school, but do not try to teach us a language that is complicated and not required to live in this country. If you come to America, learn the English language.”</a:t>
            </a:r>
          </a:p>
          <a:p>
            <a:endParaRPr lang="en-US" dirty="0" smtClean="0"/>
          </a:p>
          <a:p>
            <a:r>
              <a:rPr lang="en-US" dirty="0" smtClean="0"/>
              <a:t>“I hope my kids will choose to learn the language of a successful people like </a:t>
            </a:r>
            <a:r>
              <a:rPr lang="en-US" dirty="0" err="1" smtClean="0"/>
              <a:t>chinese</a:t>
            </a:r>
            <a:r>
              <a:rPr lang="en-US" dirty="0" smtClean="0"/>
              <a:t> (our countries owners) or </a:t>
            </a:r>
            <a:r>
              <a:rPr lang="en-US" dirty="0" err="1" smtClean="0"/>
              <a:t>japanese</a:t>
            </a:r>
            <a:r>
              <a:rPr lang="en-US" dirty="0" smtClean="0"/>
              <a:t>. Not the language of a people who choose to run away instead of staying and fixing their own backward country.”</a:t>
            </a:r>
          </a:p>
          <a:p>
            <a:endParaRPr lang="en-US" dirty="0" smtClean="0"/>
          </a:p>
          <a:p>
            <a:r>
              <a:rPr lang="en-US" dirty="0" smtClean="0"/>
              <a:t>“When my kids get to school, they will have to learn a language. however, since it is an elective, I would like them to ELECT the language they want to learn. I do not want them to be force fed a language simply because the current selection of immigrants have complete apathy towards assimilation and learning English. Why should my kids learn a language so that others can feel better about their laziness?</a:t>
            </a:r>
          </a:p>
          <a:p>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Spanish is a threat to the English language. </a:t>
            </a:r>
            <a:endParaRPr lang="en-US" dirty="0"/>
          </a:p>
        </p:txBody>
      </p:sp>
      <p:sp>
        <p:nvSpPr>
          <p:cNvPr id="3" name="Content Placeholder 2"/>
          <p:cNvSpPr>
            <a:spLocks noGrp="1"/>
          </p:cNvSpPr>
          <p:nvPr>
            <p:ph sz="quarter" idx="1"/>
          </p:nvPr>
        </p:nvSpPr>
        <p:spPr>
          <a:xfrm>
            <a:off x="612648" y="1600200"/>
            <a:ext cx="8153400" cy="4876800"/>
          </a:xfrm>
        </p:spPr>
        <p:txBody>
          <a:bodyPr>
            <a:normAutofit/>
          </a:bodyPr>
          <a:lstStyle/>
          <a:p>
            <a:r>
              <a:rPr lang="en-US" sz="2400" dirty="0" smtClean="0"/>
              <a:t>“Teaching kids multiple languages that young doesn’t necessarily help anything. American culture isn’t conducive to this sort of teaching and little kids in our culture just get confused and speak a  mixture of broken </a:t>
            </a:r>
            <a:r>
              <a:rPr lang="en-US" sz="2400" dirty="0" err="1" smtClean="0"/>
              <a:t>english</a:t>
            </a:r>
            <a:r>
              <a:rPr lang="en-US" sz="2400" dirty="0" smtClean="0"/>
              <a:t> with </a:t>
            </a:r>
            <a:r>
              <a:rPr lang="en-US" sz="2400" dirty="0" err="1" smtClean="0"/>
              <a:t>spanish</a:t>
            </a:r>
            <a:r>
              <a:rPr lang="en-US" sz="2400" dirty="0" smtClean="0"/>
              <a:t>, now with a hint of </a:t>
            </a:r>
            <a:r>
              <a:rPr lang="en-US" sz="2400" dirty="0" err="1" smtClean="0"/>
              <a:t>chinese</a:t>
            </a:r>
            <a:r>
              <a:rPr lang="en-US" sz="2400" dirty="0" smtClean="0"/>
              <a:t> because of the girl from the Ni-</a:t>
            </a:r>
            <a:r>
              <a:rPr lang="en-US" sz="2400" dirty="0" err="1" smtClean="0"/>
              <a:t>hao</a:t>
            </a:r>
            <a:r>
              <a:rPr lang="en-US" sz="2400" dirty="0" smtClean="0"/>
              <a:t> show. These shows really don’t help. They just screw with kids.</a:t>
            </a:r>
          </a:p>
          <a:p>
            <a:endParaRPr lang="en-US" sz="2400" dirty="0" smtClean="0"/>
          </a:p>
          <a:p>
            <a:r>
              <a:rPr lang="en-US" sz="2400" dirty="0" smtClean="0"/>
              <a:t>She mixes languages which is </a:t>
            </a:r>
            <a:r>
              <a:rPr lang="en-US" sz="2400" dirty="0" err="1" smtClean="0"/>
              <a:t>confusing.Soon</a:t>
            </a:r>
            <a:r>
              <a:rPr lang="en-US" sz="2400" dirty="0" smtClean="0"/>
              <a:t> kids in America will talk like </a:t>
            </a:r>
            <a:r>
              <a:rPr lang="en-US" sz="2400" dirty="0" err="1" smtClean="0"/>
              <a:t>this:Hello,Como</a:t>
            </a:r>
            <a:r>
              <a:rPr lang="en-US" sz="2400" dirty="0" smtClean="0"/>
              <a:t> </a:t>
            </a:r>
            <a:r>
              <a:rPr lang="en-US" sz="2400" dirty="0" err="1" smtClean="0"/>
              <a:t>estas?I've</a:t>
            </a:r>
            <a:r>
              <a:rPr lang="en-US" sz="2400" dirty="0" smtClean="0"/>
              <a:t> seen you </a:t>
            </a:r>
            <a:r>
              <a:rPr lang="en-US" sz="2400" dirty="0" err="1" smtClean="0"/>
              <a:t>ayer</a:t>
            </a:r>
            <a:r>
              <a:rPr lang="en-US" sz="2400" dirty="0" smtClean="0"/>
              <a:t> in the park." "</a:t>
            </a:r>
            <a:r>
              <a:rPr lang="en-US" sz="2400" dirty="0" err="1" smtClean="0"/>
              <a:t>qué,qué</a:t>
            </a:r>
            <a:r>
              <a:rPr lang="en-US" sz="2400" dirty="0" smtClean="0"/>
              <a:t>?" </a:t>
            </a:r>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Dora Speaks Bad English</a:t>
            </a:r>
            <a:endParaRPr lang="en-US" dirty="0"/>
          </a:p>
        </p:txBody>
      </p:sp>
      <p:sp>
        <p:nvSpPr>
          <p:cNvPr id="3" name="Content Placeholder 2"/>
          <p:cNvSpPr>
            <a:spLocks noGrp="1"/>
          </p:cNvSpPr>
          <p:nvPr>
            <p:ph sz="quarter" idx="1"/>
          </p:nvPr>
        </p:nvSpPr>
        <p:spPr>
          <a:xfrm>
            <a:off x="228600" y="1600200"/>
            <a:ext cx="8686800" cy="5105400"/>
          </a:xfrm>
        </p:spPr>
        <p:txBody>
          <a:bodyPr>
            <a:normAutofit fontScale="62500" lnSpcReduction="20000"/>
          </a:bodyPr>
          <a:lstStyle/>
          <a:p>
            <a:r>
              <a:rPr lang="en-US" sz="3200" dirty="0" smtClean="0"/>
              <a:t>“Is Dora at least legally here? She looks illegal and she doesn’t know proper </a:t>
            </a:r>
            <a:r>
              <a:rPr lang="en-US" sz="3200" dirty="0" err="1" smtClean="0"/>
              <a:t>english</a:t>
            </a:r>
            <a:r>
              <a:rPr lang="en-US" sz="3200" dirty="0" smtClean="0"/>
              <a:t>, It’s like </a:t>
            </a:r>
            <a:r>
              <a:rPr lang="en-US" sz="3200" dirty="0" err="1" smtClean="0"/>
              <a:t>Spaninglish</a:t>
            </a:r>
            <a:r>
              <a:rPr lang="en-US" sz="3200" dirty="0" smtClean="0"/>
              <a:t>.”</a:t>
            </a:r>
          </a:p>
          <a:p>
            <a:endParaRPr lang="en-US" sz="3200" dirty="0" smtClean="0"/>
          </a:p>
          <a:p>
            <a:r>
              <a:rPr lang="en-US" sz="3200" dirty="0" smtClean="0"/>
              <a:t>“well god for you as long as you are legal I don’t give a @#$% and these shows make kids dumber yea it may teach them new culture(not a bad thing) but it makes them miss important speech areas and the </a:t>
            </a:r>
            <a:r>
              <a:rPr lang="en-US" sz="3200" dirty="0" err="1" smtClean="0"/>
              <a:t>english</a:t>
            </a:r>
            <a:r>
              <a:rPr lang="en-US" sz="3200" dirty="0" smtClean="0"/>
              <a:t> is horrible in all of these shows”</a:t>
            </a:r>
          </a:p>
          <a:p>
            <a:endParaRPr lang="en-US" sz="3200" dirty="0" smtClean="0"/>
          </a:p>
          <a:p>
            <a:r>
              <a:rPr lang="en-US" sz="3200" dirty="0" smtClean="0"/>
              <a:t>“If you listen carefully to Dora, and you know English grammar very well, you will notice that she often speaks ungrammatically. Quite the role model, speaking shabby English like most of her fans parents, siblings, friends, and so-called “teachers”. Moreover, people learn to interact with others by engaging with real people of all races and ethnicities, not by mindlessly “interacting” with cartoon characters. Mr. Rogers’ programs were far more educational and respectful of his audience’s capacity to think and reason. He didn’t insult the intelligence of his young audience by conveying his observations and lessons in juvenile language, and he spoke perfect English.”</a:t>
            </a:r>
            <a:endParaRPr lang="en-US" sz="32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Nationalist Ideologies</a:t>
            </a:r>
            <a:endParaRPr lang="en-US" dirty="0"/>
          </a:p>
        </p:txBody>
      </p:sp>
      <p:sp>
        <p:nvSpPr>
          <p:cNvPr id="3" name="Content Placeholder 2"/>
          <p:cNvSpPr>
            <a:spLocks noGrp="1"/>
          </p:cNvSpPr>
          <p:nvPr>
            <p:ph sz="quarter" idx="1"/>
          </p:nvPr>
        </p:nvSpPr>
        <p:spPr>
          <a:xfrm>
            <a:off x="612648" y="1600200"/>
            <a:ext cx="8153400" cy="4953000"/>
          </a:xfrm>
        </p:spPr>
        <p:txBody>
          <a:bodyPr>
            <a:noAutofit/>
          </a:bodyPr>
          <a:lstStyle/>
          <a:p>
            <a:r>
              <a:rPr lang="en-US" sz="2400" dirty="0" smtClean="0"/>
              <a:t>Homogeneism is necessary for democracy, freedom, and efficiency. </a:t>
            </a:r>
          </a:p>
          <a:p>
            <a:pPr>
              <a:buNone/>
            </a:pPr>
            <a:endParaRPr lang="en-US" sz="2400" dirty="0" smtClean="0"/>
          </a:p>
          <a:p>
            <a:r>
              <a:rPr lang="en-US" sz="2400" dirty="0" smtClean="0"/>
              <a:t>Language is representative of a homogeneous culture. </a:t>
            </a:r>
          </a:p>
          <a:p>
            <a:endParaRPr lang="en-US" sz="2400" dirty="0" smtClean="0"/>
          </a:p>
          <a:p>
            <a:r>
              <a:rPr lang="en-US" sz="2400" dirty="0" smtClean="0"/>
              <a:t>Multilingualism is an obstacle to a coherent nation-state.</a:t>
            </a:r>
          </a:p>
          <a:p>
            <a:endParaRPr lang="en-US" sz="2400" dirty="0" smtClean="0"/>
          </a:p>
          <a:p>
            <a:r>
              <a:rPr lang="en-US" sz="2400" dirty="0" smtClean="0"/>
              <a:t>History is used as an argument for nationalism</a:t>
            </a:r>
            <a:r>
              <a:rPr lang="en-US" sz="2400" dirty="0" smtClean="0"/>
              <a:t>.</a:t>
            </a:r>
          </a:p>
          <a:p>
            <a:pPr>
              <a:buNone/>
            </a:pPr>
            <a:r>
              <a:rPr lang="en-US" sz="2400" dirty="0" smtClean="0"/>
              <a:t>	</a:t>
            </a:r>
            <a:r>
              <a:rPr lang="en-US" sz="2400" dirty="0" smtClean="0"/>
              <a:t>				</a:t>
            </a:r>
          </a:p>
          <a:p>
            <a:pPr>
              <a:buNone/>
            </a:pPr>
            <a:r>
              <a:rPr lang="en-US" sz="2400" dirty="0" smtClean="0"/>
              <a:t>	</a:t>
            </a:r>
            <a:r>
              <a:rPr lang="en-US" sz="2400" dirty="0" smtClean="0"/>
              <a:t>			</a:t>
            </a:r>
            <a:r>
              <a:rPr lang="en-US" sz="2400" dirty="0" err="1" smtClean="0"/>
              <a:t>Blommaert</a:t>
            </a:r>
            <a:r>
              <a:rPr lang="en-US" sz="2400" dirty="0" smtClean="0"/>
              <a:t> </a:t>
            </a:r>
            <a:r>
              <a:rPr lang="en-US" sz="2400" dirty="0" smtClean="0"/>
              <a:t>&amp; </a:t>
            </a:r>
            <a:r>
              <a:rPr lang="en-US" sz="2400" dirty="0" err="1" smtClean="0"/>
              <a:t>Verschueren</a:t>
            </a:r>
            <a:r>
              <a:rPr lang="en-US" sz="2400" dirty="0" smtClean="0"/>
              <a:t> (1998)</a:t>
            </a:r>
          </a:p>
          <a:p>
            <a:pPr>
              <a:buNone/>
            </a:pPr>
            <a:r>
              <a:rPr lang="en-US" sz="2400" dirty="0" smtClean="0"/>
              <a:t>	</a:t>
            </a:r>
            <a:endParaRPr lang="en-US" sz="2400" dirty="0" smtClean="0"/>
          </a:p>
          <a:p>
            <a:endParaRPr lang="en-US" sz="24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English is patriotic. </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“WE are Proud of America and PROUD to be AMERICAN! So why is it that we are NOW responsible for supporting these ILLEGAL ALIENS who wont learn English, won’t come here legally, demand and receive free services that our citizens don’t get, and are in your face with their loyalties to their own country?!!!”</a:t>
            </a:r>
          </a:p>
          <a:p>
            <a:endParaRPr lang="en-US" dirty="0" smtClean="0"/>
          </a:p>
          <a:p>
            <a:r>
              <a:rPr lang="en-US" dirty="0" smtClean="0"/>
              <a:t>“Americans built this country and made it great and we speak English in this country only and that’s all it should be. If someone wants America to change they should not be allowed in this country!”</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English only is necessary for effective communication. </a:t>
            </a:r>
            <a:endParaRPr lang="en-US" dirty="0"/>
          </a:p>
        </p:txBody>
      </p:sp>
      <p:sp>
        <p:nvSpPr>
          <p:cNvPr id="3" name="Content Placeholder 2"/>
          <p:cNvSpPr>
            <a:spLocks noGrp="1"/>
          </p:cNvSpPr>
          <p:nvPr>
            <p:ph sz="quarter" idx="1"/>
          </p:nvPr>
        </p:nvSpPr>
        <p:spPr>
          <a:xfrm>
            <a:off x="228600" y="1600200"/>
            <a:ext cx="8915400" cy="5029200"/>
          </a:xfrm>
        </p:spPr>
        <p:txBody>
          <a:bodyPr>
            <a:normAutofit fontScale="77500" lnSpcReduction="20000"/>
          </a:bodyPr>
          <a:lstStyle/>
          <a:p>
            <a:r>
              <a:rPr lang="en-US" dirty="0" smtClean="0"/>
              <a:t>“The united states (unfortunately) does not have an </a:t>
            </a:r>
            <a:r>
              <a:rPr lang="en-US" dirty="0" err="1" smtClean="0"/>
              <a:t>offical</a:t>
            </a:r>
            <a:r>
              <a:rPr lang="en-US" dirty="0" smtClean="0"/>
              <a:t> language. </a:t>
            </a:r>
            <a:r>
              <a:rPr lang="en-US" dirty="0" err="1" smtClean="0"/>
              <a:t>Untill</a:t>
            </a:r>
            <a:r>
              <a:rPr lang="en-US" dirty="0" smtClean="0"/>
              <a:t> that changes (which it should) </a:t>
            </a:r>
            <a:r>
              <a:rPr lang="en-US" dirty="0" err="1" smtClean="0"/>
              <a:t>spanish</a:t>
            </a:r>
            <a:r>
              <a:rPr lang="en-US" dirty="0" smtClean="0"/>
              <a:t> has the same rights here that English does….But for the sake of business we should make </a:t>
            </a:r>
            <a:r>
              <a:rPr lang="en-US" dirty="0" err="1" smtClean="0"/>
              <a:t>english</a:t>
            </a:r>
            <a:r>
              <a:rPr lang="en-US" dirty="0" smtClean="0"/>
              <a:t> the official language. It would simplify everything.”</a:t>
            </a:r>
          </a:p>
          <a:p>
            <a:endParaRPr lang="en-US" dirty="0" smtClean="0"/>
          </a:p>
          <a:p>
            <a:r>
              <a:rPr lang="en-US" dirty="0" smtClean="0"/>
              <a:t>“Having one official language is ideal. The money spent printing everything in two different languages is a waste. You need to be able to read traffic signs in order to drive safely. We give driving tests in many different languages, but traffic signs are in English. Teaching school in different languages wastes time. Not being able to communicate with law enforcement or EMTs and hospital personnel could be life threatening. Having to provide interpreters for court proceedings costs money.(Yes, we provide interpreters when </a:t>
            </a:r>
            <a:r>
              <a:rPr lang="en-US" dirty="0" err="1" smtClean="0"/>
              <a:t>illegals</a:t>
            </a:r>
            <a:r>
              <a:rPr lang="en-US" dirty="0" smtClean="0"/>
              <a:t> choose to sue you for traffic accidents.) By all means, learn different languages, but make English one of them if you are living in this country.”</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People who speak Spanish are from Mexico. </a:t>
            </a:r>
            <a:endParaRPr lang="en-US" dirty="0"/>
          </a:p>
        </p:txBody>
      </p:sp>
      <p:sp>
        <p:nvSpPr>
          <p:cNvPr id="3" name="Content Placeholder 2"/>
          <p:cNvSpPr>
            <a:spLocks noGrp="1"/>
          </p:cNvSpPr>
          <p:nvPr>
            <p:ph sz="quarter" idx="1"/>
          </p:nvPr>
        </p:nvSpPr>
        <p:spPr/>
        <p:txBody>
          <a:bodyPr>
            <a:normAutofit fontScale="92500" lnSpcReduction="20000"/>
          </a:bodyPr>
          <a:lstStyle/>
          <a:p>
            <a:r>
              <a:rPr lang="en-US" sz="2600" dirty="0" smtClean="0"/>
              <a:t>“Dora wants you to continue to support her so she can send money back to Mexico to her family, at least those of whom still remain in Mexico, as the rest of them are all in the U.S. now illegally.”</a:t>
            </a:r>
          </a:p>
          <a:p>
            <a:endParaRPr lang="en-US" sz="2400" dirty="0" smtClean="0"/>
          </a:p>
          <a:p>
            <a:r>
              <a:rPr lang="en-US" sz="2600" dirty="0" smtClean="0"/>
              <a:t>“It would be great to learn a foreign language, just not </a:t>
            </a:r>
            <a:r>
              <a:rPr lang="en-US" sz="2600" dirty="0" err="1" smtClean="0"/>
              <a:t>mexican</a:t>
            </a:r>
            <a:r>
              <a:rPr lang="en-US" sz="2600" dirty="0" smtClean="0"/>
              <a:t>, it is the language of displaced, dirt, ignorant gutter people.”</a:t>
            </a:r>
          </a:p>
          <a:p>
            <a:endParaRPr lang="en-US" sz="2400" dirty="0" smtClean="0"/>
          </a:p>
          <a:p>
            <a:r>
              <a:rPr lang="en-US" sz="2400" dirty="0" smtClean="0"/>
              <a:t>“</a:t>
            </a:r>
            <a:r>
              <a:rPr lang="en-US" sz="2600" dirty="0" smtClean="0"/>
              <a:t>Racists get off this, this is a children's show, are you that sociopathic that you see a Mexican and you must attack it until it goes away, this is not a venue for your hate-speech it is a human interest story about a popular program for preschoolers.”</a:t>
            </a:r>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One must speak English in order to assimilate. </a:t>
            </a:r>
            <a:endParaRPr lang="en-US" dirty="0"/>
          </a:p>
        </p:txBody>
      </p:sp>
      <p:sp>
        <p:nvSpPr>
          <p:cNvPr id="3" name="Content Placeholder 2"/>
          <p:cNvSpPr>
            <a:spLocks noGrp="1"/>
          </p:cNvSpPr>
          <p:nvPr>
            <p:ph sz="quarter" idx="1"/>
          </p:nvPr>
        </p:nvSpPr>
        <p:spPr/>
        <p:txBody>
          <a:bodyPr>
            <a:normAutofit/>
          </a:bodyPr>
          <a:lstStyle/>
          <a:p>
            <a:r>
              <a:rPr lang="en-US" sz="2400" dirty="0" smtClean="0"/>
              <a:t>“You have missed the point. The American public has been baffled by BS again and cannot see through it to the real issue. Dora and others like her should not be teaching Americans another countries language there should be American kids like Jennifer, or John teaching Mexican, Chinese, French, and all the other immigrants OUR LANGUAGE. What has been lost in this society of ours is that THEY HAVE TO ASSIMULATE TO US and not the other way around.”</a:t>
            </a:r>
            <a:endParaRPr lang="en-US" sz="2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English is the rightful language of the United States</a:t>
            </a:r>
            <a:endParaRPr lang="en-US" dirty="0"/>
          </a:p>
        </p:txBody>
      </p:sp>
      <p:sp>
        <p:nvSpPr>
          <p:cNvPr id="3" name="Content Placeholder 2"/>
          <p:cNvSpPr>
            <a:spLocks noGrp="1"/>
          </p:cNvSpPr>
          <p:nvPr>
            <p:ph sz="quarter" idx="1"/>
          </p:nvPr>
        </p:nvSpPr>
        <p:spPr>
          <a:xfrm>
            <a:off x="612648" y="1600200"/>
            <a:ext cx="8153400" cy="4953000"/>
          </a:xfrm>
        </p:spPr>
        <p:txBody>
          <a:bodyPr>
            <a:normAutofit fontScale="85000" lnSpcReduction="20000"/>
          </a:bodyPr>
          <a:lstStyle/>
          <a:p>
            <a:r>
              <a:rPr lang="en-US" dirty="0" smtClean="0"/>
              <a:t>“</a:t>
            </a:r>
            <a:r>
              <a:rPr lang="en-US" dirty="0" err="1" smtClean="0"/>
              <a:t>Ummm</a:t>
            </a:r>
            <a:r>
              <a:rPr lang="en-US" dirty="0" smtClean="0"/>
              <a:t>….come on now, you know that Mexico never owned half of this country. That in itself is a laugh! But people like you who like to scream that “your” land was stolen over a hundred years ago at “gun point”, you like to leave out that little nugget of truth that after the United States won that war, we also PAID Mexico for said LAND and that we did not have to do. Geez, get over yourself, you sound more than a little racist and a lot xenophobic.”</a:t>
            </a:r>
          </a:p>
          <a:p>
            <a:endParaRPr lang="en-US" dirty="0" smtClean="0"/>
          </a:p>
          <a:p>
            <a:r>
              <a:rPr lang="en-US" dirty="0" smtClean="0"/>
              <a:t>“Saying that the American families who have been here for generations have no right to the land they have lived on and worked for several hundred years is preposterous.”</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English is not the rightful language of the United States.</a:t>
            </a:r>
            <a:endParaRPr lang="en-US" dirty="0"/>
          </a:p>
        </p:txBody>
      </p:sp>
      <p:sp>
        <p:nvSpPr>
          <p:cNvPr id="3" name="Content Placeholder 2"/>
          <p:cNvSpPr>
            <a:spLocks noGrp="1"/>
          </p:cNvSpPr>
          <p:nvPr>
            <p:ph sz="quarter" idx="1"/>
          </p:nvPr>
        </p:nvSpPr>
        <p:spPr>
          <a:xfrm>
            <a:off x="304800" y="1600200"/>
            <a:ext cx="8610600" cy="5105400"/>
          </a:xfrm>
        </p:spPr>
        <p:txBody>
          <a:bodyPr>
            <a:normAutofit fontScale="70000" lnSpcReduction="20000"/>
          </a:bodyPr>
          <a:lstStyle/>
          <a:p>
            <a:r>
              <a:rPr lang="en-US" dirty="0" smtClean="0"/>
              <a:t>“Mexicans are </a:t>
            </a:r>
            <a:r>
              <a:rPr lang="en-US" dirty="0" err="1" smtClean="0"/>
              <a:t>americans</a:t>
            </a:r>
            <a:r>
              <a:rPr lang="en-US" dirty="0" smtClean="0"/>
              <a:t>…like the </a:t>
            </a:r>
            <a:r>
              <a:rPr lang="en-US" dirty="0" err="1" smtClean="0"/>
              <a:t>colombians</a:t>
            </a:r>
            <a:r>
              <a:rPr lang="en-US" dirty="0" smtClean="0"/>
              <a:t>, </a:t>
            </a:r>
            <a:r>
              <a:rPr lang="en-US" dirty="0" err="1" smtClean="0"/>
              <a:t>ppl</a:t>
            </a:r>
            <a:r>
              <a:rPr lang="en-US" dirty="0" smtClean="0"/>
              <a:t> from brazil, </a:t>
            </a:r>
            <a:r>
              <a:rPr lang="en-US" dirty="0" err="1" smtClean="0"/>
              <a:t>argentina</a:t>
            </a:r>
            <a:r>
              <a:rPr lang="en-US" dirty="0" smtClean="0"/>
              <a:t>, </a:t>
            </a:r>
            <a:r>
              <a:rPr lang="en-US" dirty="0" err="1" smtClean="0"/>
              <a:t>ehmm</a:t>
            </a:r>
            <a:r>
              <a:rPr lang="en-US" dirty="0" smtClean="0"/>
              <a:t>.. besides!! “</a:t>
            </a:r>
            <a:r>
              <a:rPr lang="en-US" dirty="0" err="1" smtClean="0"/>
              <a:t>americans</a:t>
            </a:r>
            <a:r>
              <a:rPr lang="en-US" dirty="0" smtClean="0"/>
              <a:t>” do speak </a:t>
            </a:r>
            <a:r>
              <a:rPr lang="en-US" dirty="0" err="1" smtClean="0"/>
              <a:t>spanish</a:t>
            </a:r>
            <a:r>
              <a:rPr lang="en-US" dirty="0" smtClean="0"/>
              <a:t> words!! or..don't you now many of the southern states and cities have </a:t>
            </a:r>
            <a:r>
              <a:rPr lang="en-US" dirty="0" err="1" smtClean="0"/>
              <a:t>spanish</a:t>
            </a:r>
            <a:r>
              <a:rPr lang="en-US" dirty="0" smtClean="0"/>
              <a:t> names? those territories used to be part of </a:t>
            </a:r>
            <a:r>
              <a:rPr lang="en-US" dirty="0" err="1" smtClean="0"/>
              <a:t>mexico</a:t>
            </a:r>
            <a:r>
              <a:rPr lang="en-US" dirty="0" smtClean="0"/>
              <a:t> before the war where USA stole the land..so I guess there is some kind of karma payback going on. </a:t>
            </a:r>
          </a:p>
          <a:p>
            <a:endParaRPr lang="en-US" dirty="0" smtClean="0"/>
          </a:p>
          <a:p>
            <a:r>
              <a:rPr lang="en-US" dirty="0" smtClean="0"/>
              <a:t>“You  do know that before you Americans came here the Native Americans were here right? Since when do you have the right to call this ‘your’ country? Native Americans do have that right. Hence the name NATIVE Americans. In other words, they were here first. Learn about the history of North America.”</a:t>
            </a:r>
          </a:p>
          <a:p>
            <a:endParaRPr lang="en-US" dirty="0" smtClean="0"/>
          </a:p>
          <a:p>
            <a:r>
              <a:rPr lang="en-US" dirty="0" smtClean="0"/>
              <a:t>“If you want to live in a country that only speaks </a:t>
            </a:r>
            <a:br>
              <a:rPr lang="en-US" dirty="0" smtClean="0"/>
            </a:br>
            <a:r>
              <a:rPr lang="en-US" dirty="0" smtClean="0"/>
              <a:t>English, why don’t you move to England, where it originated? Spanish has been spoken in this country for hundreds of years before English. Half of this country used to be Mexico before it was stolen at gunpoint.”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sz="quarter" idx="1"/>
          </p:nvPr>
        </p:nvSpPr>
        <p:spPr/>
        <p:txBody>
          <a:bodyPr/>
          <a:lstStyle/>
          <a:p>
            <a:r>
              <a:rPr lang="en-US" dirty="0" smtClean="0"/>
              <a:t>1.  What do recent public reactions to media 	coverage of </a:t>
            </a:r>
            <a:r>
              <a:rPr lang="en-US" i="1" dirty="0" smtClean="0"/>
              <a:t>Dora </a:t>
            </a:r>
            <a:r>
              <a:rPr lang="en-US" i="1" dirty="0" smtClean="0"/>
              <a:t>the Explorer </a:t>
            </a:r>
            <a:r>
              <a:rPr lang="en-US" dirty="0" smtClean="0"/>
              <a:t>reveal 	about language ideologies and attitudes 	toward bilingualism?</a:t>
            </a:r>
          </a:p>
          <a:p>
            <a:endParaRPr lang="en-US" dirty="0" smtClean="0"/>
          </a:p>
          <a:p>
            <a:r>
              <a:rPr lang="en-US" dirty="0" smtClean="0"/>
              <a:t>2.  Why is </a:t>
            </a:r>
            <a:r>
              <a:rPr lang="en-US" i="1" dirty="0" smtClean="0"/>
              <a:t>Dora the Explorer</a:t>
            </a:r>
            <a:r>
              <a:rPr lang="en-US" dirty="0" smtClean="0"/>
              <a:t> so popular	despite strong sentiments against bilingual 	education in the United States?</a:t>
            </a:r>
            <a:endParaRPr lang="en-US" dirty="0"/>
          </a:p>
        </p:txBody>
      </p:sp>
      <p:sp>
        <p:nvSpPr>
          <p:cNvPr id="1026" name="AutoShape 2" descr="http://www.hollywoodgrind.com/images/2010/10/caitlin-sanchez-dora-the-explorer-sues-nickelodeon.jpg"/>
          <p:cNvSpPr>
            <a:spLocks noChangeAspect="1" noChangeArrowheads="1"/>
          </p:cNvSpPr>
          <p:nvPr/>
        </p:nvSpPr>
        <p:spPr bwMode="auto">
          <a:xfrm>
            <a:off x="155575" y="-1782763"/>
            <a:ext cx="2476500" cy="37242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Ancestral immigration </a:t>
            </a:r>
            <a:endParaRPr lang="en-US" dirty="0"/>
          </a:p>
        </p:txBody>
      </p:sp>
      <p:sp>
        <p:nvSpPr>
          <p:cNvPr id="3" name="Content Placeholder 2"/>
          <p:cNvSpPr>
            <a:spLocks noGrp="1"/>
          </p:cNvSpPr>
          <p:nvPr>
            <p:ph sz="quarter" idx="1"/>
          </p:nvPr>
        </p:nvSpPr>
        <p:spPr>
          <a:xfrm>
            <a:off x="612648" y="1600200"/>
            <a:ext cx="8153400" cy="4876800"/>
          </a:xfrm>
        </p:spPr>
        <p:txBody>
          <a:bodyPr>
            <a:normAutofit fontScale="85000" lnSpcReduction="20000"/>
          </a:bodyPr>
          <a:lstStyle/>
          <a:p>
            <a:r>
              <a:rPr lang="en-US" dirty="0" smtClean="0"/>
              <a:t>“The US is a melting pot of legally naturalized foreign citizens. They came here with the same hopes and dreams but the difference is that they integrated themselves into society, not trying to make society integrate to them.”</a:t>
            </a:r>
          </a:p>
          <a:p>
            <a:endParaRPr lang="en-US" dirty="0" smtClean="0"/>
          </a:p>
          <a:p>
            <a:r>
              <a:rPr lang="en-US" dirty="0" smtClean="0"/>
              <a:t>“The problem  here is the influx of illegal Aliens who demand to keep their old homelands’ cultures without assimilating to OUR culture. That’s not what our Great-Grandparents did and The Greatest Generation. They assimilated, learned English, learn trades, went to college. Spoke their native language at home and at church other than that English was/is the mother </a:t>
            </a:r>
            <a:r>
              <a:rPr lang="en-US" dirty="0" err="1" smtClean="0"/>
              <a:t>tounge</a:t>
            </a:r>
            <a:r>
              <a:rPr lang="en-US" dirty="0" smtClean="0"/>
              <a:t> of America. </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Spanish Speakers are Invading our Country.</a:t>
            </a:r>
            <a:endParaRPr lang="en-US" dirty="0"/>
          </a:p>
        </p:txBody>
      </p:sp>
      <p:sp>
        <p:nvSpPr>
          <p:cNvPr id="3" name="Content Placeholder 2"/>
          <p:cNvSpPr>
            <a:spLocks noGrp="1"/>
          </p:cNvSpPr>
          <p:nvPr>
            <p:ph sz="quarter" idx="1"/>
          </p:nvPr>
        </p:nvSpPr>
        <p:spPr>
          <a:xfrm>
            <a:off x="612648" y="1600200"/>
            <a:ext cx="8153400" cy="5029200"/>
          </a:xfrm>
        </p:spPr>
        <p:txBody>
          <a:bodyPr>
            <a:normAutofit fontScale="70000" lnSpcReduction="20000"/>
          </a:bodyPr>
          <a:lstStyle/>
          <a:p>
            <a:r>
              <a:rPr lang="en-US" sz="3200" dirty="0" smtClean="0"/>
              <a:t>“It could be that they're trying to make the U.S. a Spanish speaking nation as revenge for what happened in the Mexican-American war.”</a:t>
            </a:r>
          </a:p>
          <a:p>
            <a:endParaRPr lang="en-US" sz="3200" dirty="0" smtClean="0"/>
          </a:p>
          <a:p>
            <a:r>
              <a:rPr lang="en-US" sz="3200" dirty="0" smtClean="0"/>
              <a:t>“I think that Dora is a program to indoctrinate our youth into a Spanish speaking culture. I find it a travesty that we’re being invaded, but instead of kicking their butts out, we have to learn THEIR language!!! It’s sickening. I refuse to speak </a:t>
            </a:r>
            <a:r>
              <a:rPr lang="en-US" sz="3200" dirty="0" err="1" smtClean="0"/>
              <a:t>spanish</a:t>
            </a:r>
            <a:r>
              <a:rPr lang="en-US" sz="3200" dirty="0" smtClean="0"/>
              <a:t> in any way, shape, or form. I’ll speak French, Mandarin, Gaelic, or Swahili before I dare speak any </a:t>
            </a:r>
            <a:r>
              <a:rPr lang="en-US" sz="3200" dirty="0" err="1" smtClean="0"/>
              <a:t>spanish</a:t>
            </a:r>
            <a:r>
              <a:rPr lang="en-US" sz="3200" dirty="0" smtClean="0"/>
              <a:t>.”</a:t>
            </a:r>
          </a:p>
          <a:p>
            <a:endParaRPr lang="en-US" sz="3200" dirty="0" smtClean="0"/>
          </a:p>
          <a:p>
            <a:r>
              <a:rPr lang="en-US" sz="2800" dirty="0" smtClean="0"/>
              <a:t>“I recommend (with Dear Leader in charge) that everyone learn some Spanish. You don't have to be fluent, but just enough to know what's going on behind you at </a:t>
            </a:r>
            <a:r>
              <a:rPr lang="en-US" sz="2800" dirty="0" err="1" smtClean="0"/>
              <a:t>Wal</a:t>
            </a:r>
            <a:r>
              <a:rPr lang="en-US" sz="2800" dirty="0" smtClean="0"/>
              <a:t> Mart. That, and buy a firearm. </a:t>
            </a:r>
            <a:r>
              <a:rPr lang="en-US" sz="2800" dirty="0" err="1" smtClean="0"/>
              <a:t>I'ts</a:t>
            </a:r>
            <a:r>
              <a:rPr lang="en-US" sz="2800" dirty="0" smtClean="0"/>
              <a:t> </a:t>
            </a:r>
            <a:r>
              <a:rPr lang="en-US" sz="2800" dirty="0" err="1" smtClean="0"/>
              <a:t>alll</a:t>
            </a:r>
            <a:r>
              <a:rPr lang="en-US" sz="2800" dirty="0" smtClean="0"/>
              <a:t> going to be Phoenix one day. Press one for </a:t>
            </a:r>
            <a:r>
              <a:rPr lang="en-US" sz="2800" dirty="0" err="1" smtClean="0"/>
              <a:t>Espanol</a:t>
            </a:r>
            <a:r>
              <a:rPr lang="en-US" sz="2800" dirty="0" smtClean="0"/>
              <a:t> everyone!”</a:t>
            </a:r>
          </a:p>
          <a:p>
            <a:pPr>
              <a:buNone/>
            </a:pPr>
            <a:endParaRPr lang="en-US" sz="2800" dirty="0" smtClean="0"/>
          </a:p>
          <a:p>
            <a:endParaRPr lang="en-US" sz="3200" dirty="0" smtClean="0"/>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Spanish is Destroying America.</a:t>
            </a:r>
            <a:endParaRPr lang="en-US" dirty="0"/>
          </a:p>
        </p:txBody>
      </p:sp>
      <p:sp>
        <p:nvSpPr>
          <p:cNvPr id="3" name="Content Placeholder 2"/>
          <p:cNvSpPr>
            <a:spLocks noGrp="1"/>
          </p:cNvSpPr>
          <p:nvPr>
            <p:ph sz="quarter" idx="1"/>
          </p:nvPr>
        </p:nvSpPr>
        <p:spPr/>
        <p:txBody>
          <a:bodyPr>
            <a:normAutofit/>
          </a:bodyPr>
          <a:lstStyle/>
          <a:p>
            <a:r>
              <a:rPr lang="en-US" dirty="0" smtClean="0"/>
              <a:t>“WE are going to loose our culture if we do not stop the nonsense NOW and stop feeling bad about being a proud American in our country.”</a:t>
            </a:r>
          </a:p>
          <a:p>
            <a:endParaRPr lang="en-US" dirty="0" smtClean="0"/>
          </a:p>
          <a:p>
            <a:r>
              <a:rPr lang="en-US" dirty="0" smtClean="0"/>
              <a:t>“I see Dora and Diego as nothing more than getting the youngest generation ready to melt into a Hispanic culture as they do away with what is American.”</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Racism </a:t>
            </a:r>
            <a:endParaRPr lang="en-US" dirty="0"/>
          </a:p>
        </p:txBody>
      </p:sp>
      <p:sp>
        <p:nvSpPr>
          <p:cNvPr id="3" name="Content Placeholder 2"/>
          <p:cNvSpPr>
            <a:spLocks noGrp="1"/>
          </p:cNvSpPr>
          <p:nvPr>
            <p:ph sz="quarter" idx="1"/>
          </p:nvPr>
        </p:nvSpPr>
        <p:spPr>
          <a:xfrm>
            <a:off x="612648" y="1600200"/>
            <a:ext cx="8302752" cy="4800600"/>
          </a:xfrm>
        </p:spPr>
        <p:txBody>
          <a:bodyPr>
            <a:noAutofit/>
          </a:bodyPr>
          <a:lstStyle/>
          <a:p>
            <a:r>
              <a:rPr lang="en-US" sz="2400" dirty="0" smtClean="0"/>
              <a:t>Definition of a racist through referential and </a:t>
            </a:r>
            <a:r>
              <a:rPr lang="en-US" sz="2400" dirty="0" err="1" smtClean="0"/>
              <a:t>personalistic</a:t>
            </a:r>
            <a:r>
              <a:rPr lang="en-US" sz="2400" dirty="0" smtClean="0"/>
              <a:t> ideologies denies collective, societal issues.</a:t>
            </a:r>
          </a:p>
          <a:p>
            <a:endParaRPr lang="en-US" sz="2400" dirty="0" smtClean="0"/>
          </a:p>
          <a:p>
            <a:r>
              <a:rPr lang="en-US" sz="2400" dirty="0" smtClean="0"/>
              <a:t>Covert Racism:</a:t>
            </a:r>
          </a:p>
          <a:p>
            <a:pPr marL="834390" lvl="1" indent="-514350">
              <a:buFont typeface="+mj-lt"/>
              <a:buAutoNum type="arabicPeriod"/>
            </a:pPr>
            <a:r>
              <a:rPr lang="en-US" sz="2400" dirty="0" smtClean="0"/>
              <a:t>Racist metaphors</a:t>
            </a:r>
          </a:p>
          <a:p>
            <a:pPr marL="834390" lvl="1" indent="-514350">
              <a:buFont typeface="+mj-lt"/>
              <a:buAutoNum type="arabicPeriod"/>
            </a:pPr>
            <a:r>
              <a:rPr lang="en-US" sz="2400" dirty="0" smtClean="0"/>
              <a:t>Mock Spanish</a:t>
            </a:r>
          </a:p>
          <a:p>
            <a:pPr marL="320040" lvl="1" indent="-320040">
              <a:spcBef>
                <a:spcPts val="700"/>
              </a:spcBef>
              <a:buClr>
                <a:schemeClr val="accent2"/>
              </a:buClr>
              <a:buSzPct val="60000"/>
              <a:buFont typeface="Wingdings"/>
              <a:buChar char=""/>
            </a:pPr>
            <a:endParaRPr lang="en-US" sz="2400" dirty="0" smtClean="0"/>
          </a:p>
          <a:p>
            <a:pPr marL="320040" lvl="1" indent="-320040">
              <a:spcBef>
                <a:spcPts val="700"/>
              </a:spcBef>
              <a:buClr>
                <a:schemeClr val="accent2"/>
              </a:buClr>
              <a:buSzPct val="60000"/>
              <a:buFont typeface="Wingdings"/>
              <a:buChar char=""/>
            </a:pPr>
            <a:r>
              <a:rPr lang="en-US" sz="2400" dirty="0" smtClean="0"/>
              <a:t>White privilege</a:t>
            </a:r>
          </a:p>
          <a:p>
            <a:pPr marL="320040" lvl="1" indent="-320040">
              <a:spcBef>
                <a:spcPts val="700"/>
              </a:spcBef>
              <a:buClr>
                <a:schemeClr val="accent2"/>
              </a:buClr>
              <a:buSzPct val="60000"/>
              <a:buFont typeface="Wingdings"/>
              <a:buChar char=""/>
            </a:pPr>
            <a:endParaRPr lang="en-US" sz="2400" dirty="0" smtClean="0"/>
          </a:p>
          <a:p>
            <a:pPr marL="320040" lvl="1" indent="-320040">
              <a:spcBef>
                <a:spcPts val="700"/>
              </a:spcBef>
              <a:buClr>
                <a:schemeClr val="accent2"/>
              </a:buClr>
              <a:buSzPct val="60000"/>
              <a:buFont typeface="Wingdings"/>
              <a:buChar char=""/>
            </a:pPr>
            <a:r>
              <a:rPr lang="en-US" sz="2400" dirty="0" smtClean="0"/>
              <a:t>Racism no longer exists and society should be colorblind</a:t>
            </a:r>
            <a:r>
              <a:rPr lang="en-US" sz="2400" dirty="0" smtClean="0"/>
              <a:t>.</a:t>
            </a:r>
            <a:r>
              <a:rPr lang="en-US" sz="2400" dirty="0" smtClean="0"/>
              <a:t>				</a:t>
            </a:r>
          </a:p>
          <a:p>
            <a:pPr marL="2606040" lvl="8" indent="-320040">
              <a:spcBef>
                <a:spcPts val="700"/>
              </a:spcBef>
              <a:buSzPct val="60000"/>
              <a:buNone/>
            </a:pPr>
            <a:r>
              <a:rPr lang="en-US" sz="2400" dirty="0" smtClean="0"/>
              <a:t>	</a:t>
            </a:r>
            <a:r>
              <a:rPr lang="en-US" sz="2400" dirty="0" smtClean="0"/>
              <a:t>					Hill (2008)</a:t>
            </a:r>
            <a:endParaRPr lang="en-US" sz="2400" dirty="0" smtClean="0"/>
          </a:p>
          <a:p>
            <a:endParaRPr lang="en-US" sz="2400" dirty="0" smtClean="0"/>
          </a:p>
          <a:p>
            <a:pPr marL="834390" lvl="1" indent="-514350">
              <a:buFont typeface="+mj-lt"/>
              <a:buAutoNum type="arabicPeriod"/>
            </a:pPr>
            <a:endParaRPr lang="en-US" sz="2400"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Referential Ideology </a:t>
            </a:r>
            <a:endParaRPr lang="en-US" dirty="0"/>
          </a:p>
        </p:txBody>
      </p:sp>
      <p:sp>
        <p:nvSpPr>
          <p:cNvPr id="3" name="Content Placeholder 2"/>
          <p:cNvSpPr>
            <a:spLocks noGrp="1"/>
          </p:cNvSpPr>
          <p:nvPr>
            <p:ph sz="quarter" idx="1"/>
          </p:nvPr>
        </p:nvSpPr>
        <p:spPr>
          <a:xfrm>
            <a:off x="609600" y="1676400"/>
            <a:ext cx="8302752" cy="4800600"/>
          </a:xfrm>
        </p:spPr>
        <p:txBody>
          <a:bodyPr>
            <a:noAutofit/>
          </a:bodyPr>
          <a:lstStyle/>
          <a:p>
            <a:r>
              <a:rPr lang="en-US" sz="2800" dirty="0" smtClean="0"/>
              <a:t>A </a:t>
            </a:r>
            <a:r>
              <a:rPr lang="en-US" sz="2800" dirty="0" smtClean="0"/>
              <a:t>referential ideology </a:t>
            </a:r>
            <a:r>
              <a:rPr lang="en-US" sz="2800" dirty="0" smtClean="0"/>
              <a:t>“holds </a:t>
            </a:r>
            <a:r>
              <a:rPr lang="en-US" sz="2800" dirty="0" smtClean="0"/>
              <a:t>that the meanings of words are stable” (p. 64). According to this view, the word </a:t>
            </a:r>
            <a:r>
              <a:rPr lang="en-US" sz="2800" i="1" dirty="0" smtClean="0"/>
              <a:t>racist</a:t>
            </a:r>
            <a:r>
              <a:rPr lang="en-US" sz="2800" dirty="0" smtClean="0"/>
              <a:t> has one correct meaning that accurately represents reality, so to label someone a racist is to indicate that they are ignorant, uneducated, and backwards. </a:t>
            </a:r>
            <a:r>
              <a:rPr lang="en-US" sz="2800" dirty="0" smtClean="0"/>
              <a:t>				</a:t>
            </a:r>
          </a:p>
          <a:p>
            <a:pPr marL="2606040" lvl="8" indent="-320040">
              <a:spcBef>
                <a:spcPts val="700"/>
              </a:spcBef>
              <a:buSzPct val="60000"/>
              <a:buNone/>
            </a:pPr>
            <a:r>
              <a:rPr lang="en-US" sz="2800" dirty="0" smtClean="0"/>
              <a:t>	</a:t>
            </a:r>
            <a:r>
              <a:rPr lang="en-US" sz="2800" dirty="0" smtClean="0"/>
              <a:t>					Hill (2008)</a:t>
            </a:r>
            <a:endParaRPr lang="en-US" sz="2800" dirty="0" smtClean="0"/>
          </a:p>
          <a:p>
            <a:endParaRPr lang="en-US" sz="2800" dirty="0" smtClean="0"/>
          </a:p>
          <a:p>
            <a:pPr marL="834390" lvl="1" indent="-514350">
              <a:buFont typeface="+mj-lt"/>
              <a:buAutoNum type="arabicPeriod"/>
            </a:pPr>
            <a:endParaRPr lang="en-US" sz="28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 not a racist, but…</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“I don’t like </a:t>
            </a:r>
            <a:r>
              <a:rPr lang="en-US" dirty="0" err="1" smtClean="0"/>
              <a:t>dora</a:t>
            </a:r>
            <a:r>
              <a:rPr lang="en-US" dirty="0" smtClean="0"/>
              <a:t>…I never liked </a:t>
            </a:r>
            <a:r>
              <a:rPr lang="en-US" dirty="0" err="1" smtClean="0"/>
              <a:t>dora</a:t>
            </a:r>
            <a:r>
              <a:rPr lang="en-US" dirty="0" smtClean="0"/>
              <a:t> from the star. </a:t>
            </a:r>
            <a:r>
              <a:rPr lang="en-US" dirty="0" err="1" smtClean="0"/>
              <a:t>Im</a:t>
            </a:r>
            <a:r>
              <a:rPr lang="en-US" dirty="0" smtClean="0"/>
              <a:t> </a:t>
            </a:r>
            <a:r>
              <a:rPr lang="en-US" dirty="0" err="1" smtClean="0"/>
              <a:t>sooo</a:t>
            </a:r>
            <a:r>
              <a:rPr lang="en-US" dirty="0" smtClean="0"/>
              <a:t> not trying to sound racist but </a:t>
            </a:r>
            <a:r>
              <a:rPr lang="en-US" dirty="0" err="1" smtClean="0"/>
              <a:t>amecican</a:t>
            </a:r>
            <a:r>
              <a:rPr lang="en-US" dirty="0" smtClean="0"/>
              <a:t> children shouldn't be encouraged to learn a different language besides </a:t>
            </a:r>
            <a:r>
              <a:rPr lang="en-US" dirty="0" err="1" smtClean="0"/>
              <a:t>american</a:t>
            </a:r>
            <a:r>
              <a:rPr lang="en-US" dirty="0" smtClean="0"/>
              <a:t>…”</a:t>
            </a:r>
          </a:p>
          <a:p>
            <a:endParaRPr lang="en-US" dirty="0" smtClean="0"/>
          </a:p>
          <a:p>
            <a:r>
              <a:rPr lang="en-US" dirty="0" smtClean="0"/>
              <a:t>“There has to be at least a half-hearted effort upon those that CHOOSE to live here to learn the language. This is not racist, or xenophobic in the slightest - it should be expected of anyone that would like to become a citizen.”</a:t>
            </a:r>
            <a:br>
              <a:rPr lang="en-US" dirty="0" smtClean="0"/>
            </a:br>
            <a:endParaRPr lang="en-US" dirty="0" smtClean="0"/>
          </a:p>
          <a:p>
            <a:endParaRPr lang="en-US"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 are such a racist!</a:t>
            </a:r>
            <a:endParaRPr lang="en-US" dirty="0"/>
          </a:p>
        </p:txBody>
      </p:sp>
      <p:sp>
        <p:nvSpPr>
          <p:cNvPr id="3" name="Content Placeholder 2"/>
          <p:cNvSpPr>
            <a:spLocks noGrp="1"/>
          </p:cNvSpPr>
          <p:nvPr>
            <p:ph sz="quarter" idx="1"/>
          </p:nvPr>
        </p:nvSpPr>
        <p:spPr>
          <a:xfrm>
            <a:off x="228600" y="1600200"/>
            <a:ext cx="8915400" cy="5029200"/>
          </a:xfrm>
        </p:spPr>
        <p:txBody>
          <a:bodyPr>
            <a:noAutofit/>
          </a:bodyPr>
          <a:lstStyle/>
          <a:p>
            <a:r>
              <a:rPr lang="en-US" sz="2400" dirty="0" smtClean="0"/>
              <a:t>“The fact that you are a bigot racist jerk using his opinion of a kids show to broadcast his ignorance and hate of minorities, it’s a miracle you even read the review at all. How did this thread about a kids show turn into a “tell us all about how much you hate </a:t>
            </a:r>
            <a:r>
              <a:rPr lang="en-US" sz="2400" dirty="0" err="1" smtClean="0"/>
              <a:t>mexicans’</a:t>
            </a:r>
            <a:r>
              <a:rPr lang="en-US" sz="2400" dirty="0" smtClean="0"/>
              <a:t> thread? Clearly, you point of views about </a:t>
            </a:r>
            <a:r>
              <a:rPr lang="en-US" sz="2400" dirty="0" err="1" smtClean="0"/>
              <a:t>mexicans</a:t>
            </a:r>
            <a:r>
              <a:rPr lang="en-US" sz="2400" dirty="0" smtClean="0"/>
              <a:t> or </a:t>
            </a:r>
            <a:r>
              <a:rPr lang="en-US" sz="2400" dirty="0" err="1" smtClean="0"/>
              <a:t>spanish</a:t>
            </a:r>
            <a:r>
              <a:rPr lang="en-US" sz="2400" dirty="0" smtClean="0"/>
              <a:t> speaking people stem from the idiocy of you and what you dim witted friends can joke about but no real fact. Yes you are entitled to your opinion, but please remember this thread is a bout a kids show so save the minority bashing for your KKK websites alright?</a:t>
            </a:r>
          </a:p>
          <a:p>
            <a:endParaRPr lang="en-US" sz="2400" dirty="0" smtClean="0"/>
          </a:p>
          <a:p>
            <a:r>
              <a:rPr lang="en-US" sz="2400" dirty="0" smtClean="0"/>
              <a:t>“Look at the bright side, in the trailer park where you live, everyone speaks </a:t>
            </a:r>
            <a:r>
              <a:rPr lang="en-US" sz="2400" dirty="0" err="1" smtClean="0"/>
              <a:t>hillbillie</a:t>
            </a:r>
            <a:r>
              <a:rPr lang="en-US" sz="2400" dirty="0" smtClean="0"/>
              <a:t> so you are already bi-lingual.”</a:t>
            </a:r>
            <a:endParaRPr lang="en-US" sz="2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Racist Metaphors</a:t>
            </a:r>
            <a:endParaRPr lang="en-US" dirty="0"/>
          </a:p>
        </p:txBody>
      </p:sp>
      <p:sp>
        <p:nvSpPr>
          <p:cNvPr id="3" name="Content Placeholder 2"/>
          <p:cNvSpPr>
            <a:spLocks noGrp="1"/>
          </p:cNvSpPr>
          <p:nvPr>
            <p:ph sz="quarter" idx="1"/>
          </p:nvPr>
        </p:nvSpPr>
        <p:spPr>
          <a:xfrm>
            <a:off x="304800" y="1600200"/>
            <a:ext cx="8461248" cy="5105400"/>
          </a:xfrm>
        </p:spPr>
        <p:txBody>
          <a:bodyPr>
            <a:normAutofit fontScale="92500"/>
          </a:bodyPr>
          <a:lstStyle/>
          <a:p>
            <a:r>
              <a:rPr lang="en-US" dirty="0" smtClean="0"/>
              <a:t>Immigrants as animals</a:t>
            </a:r>
          </a:p>
          <a:p>
            <a:pPr lvl="1"/>
            <a:r>
              <a:rPr lang="en-US" dirty="0" smtClean="0"/>
              <a:t>“They should all be deported along with their </a:t>
            </a:r>
            <a:r>
              <a:rPr lang="en-US" dirty="0" err="1" smtClean="0"/>
              <a:t>offsping</a:t>
            </a:r>
            <a:r>
              <a:rPr lang="en-US" dirty="0" smtClean="0"/>
              <a:t>”</a:t>
            </a:r>
          </a:p>
          <a:p>
            <a:pPr lvl="1"/>
            <a:r>
              <a:rPr lang="en-US" dirty="0" smtClean="0"/>
              <a:t>“it's nice to see that you are carrying on the proud tradition of out-of-control breeding.”</a:t>
            </a:r>
          </a:p>
          <a:p>
            <a:pPr lvl="1"/>
            <a:endParaRPr lang="en-US" dirty="0" smtClean="0"/>
          </a:p>
          <a:p>
            <a:r>
              <a:rPr lang="en-US" dirty="0" smtClean="0"/>
              <a:t>Immigrants as objects</a:t>
            </a:r>
          </a:p>
          <a:p>
            <a:pPr lvl="1"/>
            <a:r>
              <a:rPr lang="en-US" dirty="0" smtClean="0"/>
              <a:t>“If it looks illegal, sounds illegal and smells illegal, deport it!”</a:t>
            </a:r>
          </a:p>
          <a:p>
            <a:pPr lvl="1"/>
            <a:r>
              <a:rPr lang="en-US" dirty="0" smtClean="0"/>
              <a:t>“Throw the little wench back across the border with the other ILLEGALS. We don't need some character here in the US teaching our children </a:t>
            </a:r>
            <a:r>
              <a:rPr lang="en-US" dirty="0" err="1" smtClean="0"/>
              <a:t>spanish</a:t>
            </a:r>
            <a:r>
              <a:rPr lang="en-US" dirty="0" smtClean="0"/>
              <a:t>. If anything, the imports need to learn </a:t>
            </a:r>
            <a:r>
              <a:rPr lang="en-US" dirty="0" err="1" smtClean="0"/>
              <a:t>english</a:t>
            </a:r>
            <a:r>
              <a:rPr lang="en-US" dirty="0" smtClean="0"/>
              <a:t>.”</a:t>
            </a:r>
          </a:p>
          <a:p>
            <a:pPr lvl="1"/>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Mock Spanish</a:t>
            </a:r>
            <a:endParaRPr lang="en-US" dirty="0"/>
          </a:p>
        </p:txBody>
      </p:sp>
      <p:sp>
        <p:nvSpPr>
          <p:cNvPr id="3" name="Content Placeholder 2"/>
          <p:cNvSpPr>
            <a:spLocks noGrp="1"/>
          </p:cNvSpPr>
          <p:nvPr>
            <p:ph sz="quarter" idx="1"/>
          </p:nvPr>
        </p:nvSpPr>
        <p:spPr>
          <a:xfrm>
            <a:off x="612648" y="1600200"/>
            <a:ext cx="8153400" cy="4876800"/>
          </a:xfrm>
        </p:spPr>
        <p:txBody>
          <a:bodyPr>
            <a:normAutofit fontScale="77500" lnSpcReduction="20000"/>
          </a:bodyPr>
          <a:lstStyle/>
          <a:p>
            <a:r>
              <a:rPr lang="en-US" dirty="0" smtClean="0"/>
              <a:t>“</a:t>
            </a:r>
            <a:r>
              <a:rPr lang="en-US" sz="3100" dirty="0" smtClean="0"/>
              <a:t>toddlers need to learn </a:t>
            </a:r>
            <a:r>
              <a:rPr lang="en-US" sz="3100" dirty="0" err="1" smtClean="0"/>
              <a:t>english</a:t>
            </a:r>
            <a:r>
              <a:rPr lang="en-US" sz="3100" dirty="0" smtClean="0"/>
              <a:t> they can learn </a:t>
            </a:r>
            <a:r>
              <a:rPr lang="en-US" sz="3100" dirty="0" err="1" smtClean="0"/>
              <a:t>spanish</a:t>
            </a:r>
            <a:r>
              <a:rPr lang="en-US" sz="3100" dirty="0" smtClean="0"/>
              <a:t> later is what I was trying to say. </a:t>
            </a:r>
            <a:r>
              <a:rPr lang="en-US" sz="3100" dirty="0" err="1" smtClean="0"/>
              <a:t>donde</a:t>
            </a:r>
            <a:r>
              <a:rPr lang="en-US" sz="3100" dirty="0" smtClean="0"/>
              <a:t> </a:t>
            </a:r>
            <a:r>
              <a:rPr lang="en-US" sz="3100" dirty="0" err="1" smtClean="0"/>
              <a:t>esta</a:t>
            </a:r>
            <a:r>
              <a:rPr lang="en-US" sz="3100" dirty="0" smtClean="0"/>
              <a:t> your brain”</a:t>
            </a:r>
          </a:p>
          <a:p>
            <a:endParaRPr lang="en-US" sz="3100" dirty="0" smtClean="0"/>
          </a:p>
          <a:p>
            <a:r>
              <a:rPr lang="en-US" sz="3100" dirty="0" smtClean="0"/>
              <a:t>Why stop at Dora? Taco Bell should bring back that "Make a Run for the Border" campaign. Talk about double-meaning. Have the </a:t>
            </a:r>
            <a:r>
              <a:rPr lang="en-US" sz="3100" dirty="0" err="1" smtClean="0"/>
              <a:t>chihuahua</a:t>
            </a:r>
            <a:r>
              <a:rPr lang="en-US" sz="3100" dirty="0" smtClean="0"/>
              <a:t> running from a white dog-catcher who is asking him to see his collar for ID. "</a:t>
            </a:r>
            <a:r>
              <a:rPr lang="en-US" sz="3100" dirty="0" err="1" smtClean="0"/>
              <a:t>Yo</a:t>
            </a:r>
            <a:r>
              <a:rPr lang="en-US" sz="3100" dirty="0" smtClean="0"/>
              <a:t> </a:t>
            </a:r>
            <a:r>
              <a:rPr lang="en-US" sz="3100" dirty="0" err="1" smtClean="0"/>
              <a:t>Quiero</a:t>
            </a:r>
            <a:r>
              <a:rPr lang="en-US" sz="3100" dirty="0" smtClean="0"/>
              <a:t> Green Card!“ Or just have Lassie bark at the dog-catcher "</a:t>
            </a:r>
            <a:r>
              <a:rPr lang="en-US" sz="3100" dirty="0" err="1" smtClean="0"/>
              <a:t>Arf</a:t>
            </a:r>
            <a:r>
              <a:rPr lang="en-US" sz="3100" dirty="0" smtClean="0"/>
              <a:t> </a:t>
            </a:r>
            <a:r>
              <a:rPr lang="en-US" sz="3100" dirty="0" err="1" smtClean="0"/>
              <a:t>arf</a:t>
            </a:r>
            <a:r>
              <a:rPr lang="en-US" sz="3100" dirty="0" smtClean="0"/>
              <a:t> </a:t>
            </a:r>
            <a:r>
              <a:rPr lang="en-US" sz="3100" dirty="0" err="1" smtClean="0"/>
              <a:t>arf</a:t>
            </a:r>
            <a:r>
              <a:rPr lang="en-US" sz="3100" dirty="0" smtClean="0"/>
              <a:t>"..."What's that girl? You say the Chihuahua doesn't have his papers?"..."</a:t>
            </a:r>
            <a:r>
              <a:rPr lang="en-US" sz="3100" dirty="0" err="1" smtClean="0"/>
              <a:t>Arf</a:t>
            </a:r>
            <a:r>
              <a:rPr lang="en-US" sz="3100" dirty="0" smtClean="0"/>
              <a:t> </a:t>
            </a:r>
            <a:r>
              <a:rPr lang="en-US" sz="3100" dirty="0" err="1" smtClean="0"/>
              <a:t>Arf</a:t>
            </a:r>
            <a:r>
              <a:rPr lang="en-US" sz="3100" dirty="0" smtClean="0"/>
              <a:t> Ruff </a:t>
            </a:r>
            <a:r>
              <a:rPr lang="en-US" sz="3100" dirty="0" err="1" smtClean="0"/>
              <a:t>Arf</a:t>
            </a:r>
            <a:r>
              <a:rPr lang="en-US" sz="3100" dirty="0" smtClean="0"/>
              <a:t> Ruff </a:t>
            </a:r>
            <a:r>
              <a:rPr lang="en-US" sz="3100" dirty="0" err="1" smtClean="0"/>
              <a:t>Ruff</a:t>
            </a:r>
            <a:r>
              <a:rPr lang="en-US" sz="3100" dirty="0" smtClean="0"/>
              <a:t>"... "He's down at the pool </a:t>
            </a:r>
            <a:r>
              <a:rPr lang="en-US" sz="3100" dirty="0" err="1" smtClean="0"/>
              <a:t>sippin</a:t>
            </a:r>
            <a:r>
              <a:rPr lang="en-US" sz="3100" dirty="0" smtClean="0"/>
              <a:t> Corona?“ Dos </a:t>
            </a:r>
            <a:r>
              <a:rPr lang="en-US" sz="3100" dirty="0" err="1" smtClean="0"/>
              <a:t>Equis</a:t>
            </a:r>
            <a:r>
              <a:rPr lang="en-US" sz="3100" dirty="0" smtClean="0"/>
              <a:t>... The most interesting illegal in the world. I don't always drink beer, but when I do, I do it legally. Stay in Mexico, my friends.</a:t>
            </a:r>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Racism is a thing of the past. </a:t>
            </a:r>
            <a:endParaRPr lang="en-US" dirty="0"/>
          </a:p>
        </p:txBody>
      </p:sp>
      <p:sp>
        <p:nvSpPr>
          <p:cNvPr id="3" name="Content Placeholder 2"/>
          <p:cNvSpPr>
            <a:spLocks noGrp="1"/>
          </p:cNvSpPr>
          <p:nvPr>
            <p:ph sz="quarter" idx="1"/>
          </p:nvPr>
        </p:nvSpPr>
        <p:spPr>
          <a:xfrm>
            <a:off x="228600" y="1600200"/>
            <a:ext cx="8537448" cy="5029200"/>
          </a:xfrm>
        </p:spPr>
        <p:txBody>
          <a:bodyPr>
            <a:normAutofit fontScale="77500" lnSpcReduction="20000"/>
          </a:bodyPr>
          <a:lstStyle/>
          <a:p>
            <a:r>
              <a:rPr lang="en-US" dirty="0" smtClean="0"/>
              <a:t>“Or does it show that Whites simply aren't all racist like everyone wants to believe. These kids have parents that let them watch the show. I like Dora and so does my son. We never thought about her race. Is she Mexican? Puerto Rican? Colombian? Maybe in an episode I missed it was stated her national background but really...Who cares? She's a positive role model and having some knowledge of another language is not a bad thing. Why exactly do people have to focus on ‘skin color’?”</a:t>
            </a:r>
          </a:p>
          <a:p>
            <a:endParaRPr lang="en-US" dirty="0" smtClean="0"/>
          </a:p>
          <a:p>
            <a:r>
              <a:rPr lang="en-US" dirty="0" smtClean="0"/>
              <a:t>“The target age for this program is not old enough to have racist tendencies. My children all love the program for the simple colors, interaction, variety of characters, and basic problem-solving...all huge plusses in my book. It is time to stop referencing racism with every landmark success and failure in this era. We should be at a point in time where success and failure are measured by effort. Additionally, punishment and reward are not a product of race, but a product of actions.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Ideologies</a:t>
            </a:r>
            <a:endParaRPr lang="en-US" dirty="0"/>
          </a:p>
        </p:txBody>
      </p:sp>
      <p:sp>
        <p:nvSpPr>
          <p:cNvPr id="3" name="Content Placeholder 2"/>
          <p:cNvSpPr>
            <a:spLocks noGrp="1"/>
          </p:cNvSpPr>
          <p:nvPr>
            <p:ph sz="quarter" idx="1"/>
          </p:nvPr>
        </p:nvSpPr>
        <p:spPr>
          <a:xfrm>
            <a:off x="612648" y="1600200"/>
            <a:ext cx="8153400" cy="4876800"/>
          </a:xfrm>
        </p:spPr>
        <p:txBody>
          <a:bodyPr>
            <a:normAutofit lnSpcReduction="10000"/>
          </a:bodyPr>
          <a:lstStyle/>
          <a:p>
            <a:r>
              <a:rPr lang="en-US" dirty="0" smtClean="0"/>
              <a:t>Language ideologies are “those complex systems of ideas and interests through which people interpret linguistic behaviors” (Irvine, 1998, p. 52</a:t>
            </a:r>
            <a:r>
              <a:rPr lang="en-US" dirty="0" smtClean="0"/>
              <a:t>).</a:t>
            </a:r>
          </a:p>
          <a:p>
            <a:endParaRPr lang="en-US" dirty="0" smtClean="0"/>
          </a:p>
          <a:p>
            <a:r>
              <a:rPr lang="en-US" dirty="0" smtClean="0"/>
              <a:t>“As people interact through language, they draw on and create ideologies about language, thereby developing linguistic worldviews or epistemologies that guide them in deciding how to speak and what to say” (Mertz, 1998, p. 151).</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Society should be color blind. </a:t>
            </a:r>
            <a:endParaRPr lang="en-US" dirty="0"/>
          </a:p>
        </p:txBody>
      </p:sp>
      <p:sp>
        <p:nvSpPr>
          <p:cNvPr id="3" name="Content Placeholder 2"/>
          <p:cNvSpPr>
            <a:spLocks noGrp="1"/>
          </p:cNvSpPr>
          <p:nvPr>
            <p:ph sz="quarter" idx="1"/>
          </p:nvPr>
        </p:nvSpPr>
        <p:spPr>
          <a:xfrm>
            <a:off x="152400" y="1600200"/>
            <a:ext cx="8763000" cy="5257800"/>
          </a:xfrm>
        </p:spPr>
        <p:txBody>
          <a:bodyPr>
            <a:normAutofit fontScale="70000" lnSpcReduction="20000"/>
          </a:bodyPr>
          <a:lstStyle/>
          <a:p>
            <a:r>
              <a:rPr lang="en-US" dirty="0" smtClean="0"/>
              <a:t>“I think that the fact that kids are identifying with a kids with darker color skin that speaks another language (shows that you are more open),” said Chris Gifford, one of the show’s creators and executive producers.</a:t>
            </a:r>
          </a:p>
          <a:p>
            <a:endParaRPr lang="en-US" dirty="0" smtClean="0"/>
          </a:p>
          <a:p>
            <a:pPr lvl="1"/>
            <a:r>
              <a:rPr lang="en-US" sz="2900" dirty="0" smtClean="0"/>
              <a:t>“Holy CRAP what a racist comment! I grew up in the 70’s and Fat Albert was one of my favorite shows, not to mention all the Sesame street shows I watched on PBS, where Spanish was taught. White skin is not an immediate indicator of racism, thank you very much. Kids have been identifying with characters of other races for more than one generation.”</a:t>
            </a:r>
          </a:p>
          <a:p>
            <a:pPr lvl="1"/>
            <a:endParaRPr lang="en-US" dirty="0" smtClean="0"/>
          </a:p>
          <a:p>
            <a:endParaRPr lang="en-US" dirty="0" smtClean="0"/>
          </a:p>
          <a:p>
            <a:pPr lvl="1"/>
            <a:r>
              <a:rPr lang="en-US" sz="2800" dirty="0" smtClean="0"/>
              <a:t>That's the dumbest @#$% that I have ever heard. When I was a little kid, I didn't even take exception to skin color or nationality of the cartoon characters, especially since most were animals. So why would children have a problem identifying with a cartoon character with "darker skin" in the first place? It's not like children are BORN racist. Hell, my favorite character's skin color was GREEN and I didn't have any problem identifying with him.</a:t>
            </a:r>
          </a:p>
          <a:p>
            <a:pPr lvl="1"/>
            <a:endParaRPr lang="en-US" dirty="0" smtClean="0"/>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Dora is Multicultural Propaganda</a:t>
            </a:r>
            <a:endParaRPr lang="en-US" dirty="0"/>
          </a:p>
        </p:txBody>
      </p:sp>
      <p:sp>
        <p:nvSpPr>
          <p:cNvPr id="3" name="Content Placeholder 2"/>
          <p:cNvSpPr>
            <a:spLocks noGrp="1"/>
          </p:cNvSpPr>
          <p:nvPr>
            <p:ph sz="quarter" idx="1"/>
          </p:nvPr>
        </p:nvSpPr>
        <p:spPr>
          <a:xfrm>
            <a:off x="228600" y="1600200"/>
            <a:ext cx="8686800" cy="5105400"/>
          </a:xfrm>
        </p:spPr>
        <p:txBody>
          <a:bodyPr>
            <a:normAutofit fontScale="70000" lnSpcReduction="20000"/>
          </a:bodyPr>
          <a:lstStyle/>
          <a:p>
            <a:r>
              <a:rPr lang="en-US" dirty="0" smtClean="0"/>
              <a:t>“I am against this cartoon and my child will not be watching this </a:t>
            </a:r>
            <a:r>
              <a:rPr lang="en-US" dirty="0" err="1" smtClean="0"/>
              <a:t>mulitcultural</a:t>
            </a:r>
            <a:r>
              <a:rPr lang="en-US" dirty="0" smtClean="0"/>
              <a:t> socialist propaganda. Luckily I was raised in the 80s and know what real cartoons are, </a:t>
            </a:r>
            <a:r>
              <a:rPr lang="en-US" dirty="0" err="1" smtClean="0"/>
              <a:t>Heman</a:t>
            </a:r>
            <a:r>
              <a:rPr lang="en-US" dirty="0" smtClean="0"/>
              <a:t>, Transformers, </a:t>
            </a:r>
            <a:r>
              <a:rPr lang="en-US" dirty="0" err="1" smtClean="0"/>
              <a:t>Gi</a:t>
            </a:r>
            <a:r>
              <a:rPr lang="en-US" dirty="0" smtClean="0"/>
              <a:t> Joe and I will be buying the seasons on DVD now for my kid.”</a:t>
            </a:r>
          </a:p>
          <a:p>
            <a:endParaRPr lang="en-US" dirty="0" smtClean="0"/>
          </a:p>
          <a:p>
            <a:r>
              <a:rPr lang="en-US" dirty="0" smtClean="0"/>
              <a:t>“Just like the gays, this is no more than a ploy of the propaganda. To make us love the </a:t>
            </a:r>
            <a:r>
              <a:rPr lang="en-US" dirty="0" err="1" smtClean="0"/>
              <a:t>illegals</a:t>
            </a:r>
            <a:r>
              <a:rPr lang="en-US" dirty="0" smtClean="0"/>
              <a:t>. Why is she speaking </a:t>
            </a:r>
            <a:r>
              <a:rPr lang="en-US" dirty="0" err="1" smtClean="0"/>
              <a:t>spainish</a:t>
            </a:r>
            <a:r>
              <a:rPr lang="en-US" dirty="0" smtClean="0"/>
              <a:t>? Is she illegal? What’s next </a:t>
            </a:r>
            <a:r>
              <a:rPr lang="en-US" dirty="0" err="1" smtClean="0"/>
              <a:t>lil</a:t>
            </a:r>
            <a:r>
              <a:rPr lang="en-US" dirty="0" smtClean="0"/>
              <a:t> sally the gay explorer? Lil Billy the Islam? The P.C. way is old, why can’t Dora just be a normal little girl? It’s propaganda.”</a:t>
            </a:r>
          </a:p>
          <a:p>
            <a:endParaRPr lang="en-US" dirty="0" smtClean="0"/>
          </a:p>
          <a:p>
            <a:r>
              <a:rPr lang="en-US" dirty="0" smtClean="0"/>
              <a:t>“I always new Dora was suspect, always slipping in those foreign words during her indoctrination sessions. Getting into the innocent minds of our children, stealing their heritage, culture and identity and subtly turning these precious children into Spanish speakers.”</a:t>
            </a:r>
          </a:p>
          <a:p>
            <a:endParaRPr lang="en-US" dirty="0" smtClean="0"/>
          </a:p>
          <a:p>
            <a:r>
              <a:rPr lang="en-US" dirty="0" smtClean="0"/>
              <a:t>“Dora is a tool to manipulate the minds and hearts of young children not knowing the truth.”</a:t>
            </a:r>
          </a:p>
          <a:p>
            <a:endParaRPr lang="en-US"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Indexing and Multiculturalism</a:t>
            </a:r>
            <a:endParaRPr lang="en-US" dirty="0"/>
          </a:p>
        </p:txBody>
      </p:sp>
      <p:graphicFrame>
        <p:nvGraphicFramePr>
          <p:cNvPr id="4" name="Content Placeholder 3"/>
          <p:cNvGraphicFramePr>
            <a:graphicFrameLocks noGrp="1"/>
          </p:cNvGraphicFramePr>
          <p:nvPr>
            <p:ph sz="quarter" idx="1"/>
          </p:nvPr>
        </p:nvGraphicFramePr>
        <p:xfrm>
          <a:off x="914400" y="1828800"/>
          <a:ext cx="3121025"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3"/>
          <p:cNvGraphicFramePr>
            <a:graphicFrameLocks/>
          </p:cNvGraphicFramePr>
          <p:nvPr/>
        </p:nvGraphicFramePr>
        <p:xfrm>
          <a:off x="4572000" y="1828800"/>
          <a:ext cx="3578225" cy="4572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Parents Accept Dora”</a:t>
            </a:r>
            <a:endParaRPr lang="en-US" dirty="0"/>
          </a:p>
        </p:txBody>
      </p:sp>
      <p:sp>
        <p:nvSpPr>
          <p:cNvPr id="3" name="Content Placeholder 2"/>
          <p:cNvSpPr>
            <a:spLocks noGrp="1"/>
          </p:cNvSpPr>
          <p:nvPr>
            <p:ph sz="quarter" idx="1"/>
          </p:nvPr>
        </p:nvSpPr>
        <p:spPr/>
        <p:txBody>
          <a:bodyPr/>
          <a:lstStyle/>
          <a:p>
            <a:r>
              <a:rPr lang="en-US" dirty="0" smtClean="0"/>
              <a:t>Dora is a good role model for girls and Latinos.</a:t>
            </a:r>
          </a:p>
          <a:p>
            <a:endParaRPr lang="en-US" dirty="0" smtClean="0"/>
          </a:p>
          <a:p>
            <a:r>
              <a:rPr lang="en-US" dirty="0" smtClean="0"/>
              <a:t>Dora teaches skills and morals.</a:t>
            </a:r>
          </a:p>
          <a:p>
            <a:endParaRPr lang="en-US" dirty="0" smtClean="0"/>
          </a:p>
          <a:p>
            <a:r>
              <a:rPr lang="en-US" dirty="0" smtClean="0"/>
              <a:t>Dora encourages multiculturalism.</a:t>
            </a:r>
          </a:p>
          <a:p>
            <a:endParaRPr lang="en-US" dirty="0" smtClean="0"/>
          </a:p>
          <a:p>
            <a:r>
              <a:rPr lang="en-US" dirty="0" smtClean="0"/>
              <a:t>There is an economic and educational advantage to bilingualism.</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Dora is Nonthreatening</a:t>
            </a:r>
            <a:endParaRPr lang="en-US" dirty="0"/>
          </a:p>
        </p:txBody>
      </p:sp>
      <p:sp>
        <p:nvSpPr>
          <p:cNvPr id="3" name="Content Placeholder 2"/>
          <p:cNvSpPr>
            <a:spLocks noGrp="1"/>
          </p:cNvSpPr>
          <p:nvPr>
            <p:ph sz="quarter" idx="1"/>
          </p:nvPr>
        </p:nvSpPr>
        <p:spPr>
          <a:xfrm>
            <a:off x="612648" y="1600200"/>
            <a:ext cx="8153400" cy="4953000"/>
          </a:xfrm>
        </p:spPr>
        <p:txBody>
          <a:bodyPr>
            <a:normAutofit/>
          </a:bodyPr>
          <a:lstStyle/>
          <a:p>
            <a:r>
              <a:rPr lang="en-US" dirty="0" smtClean="0"/>
              <a:t>Bland Multiculturalism. </a:t>
            </a:r>
          </a:p>
          <a:p>
            <a:pPr lvl="1"/>
            <a:r>
              <a:rPr lang="en-US" dirty="0" smtClean="0"/>
              <a:t>Pan Latino Identity.</a:t>
            </a:r>
          </a:p>
          <a:p>
            <a:pPr lvl="1"/>
            <a:r>
              <a:rPr lang="en-US" dirty="0" smtClean="0"/>
              <a:t>Mainstream themes and morality.</a:t>
            </a:r>
          </a:p>
          <a:p>
            <a:pPr lvl="1"/>
            <a:r>
              <a:rPr lang="en-US" dirty="0" smtClean="0"/>
              <a:t>White virtue.</a:t>
            </a:r>
          </a:p>
          <a:p>
            <a:pPr lvl="1"/>
            <a:endParaRPr lang="en-US" dirty="0" smtClean="0"/>
          </a:p>
          <a:p>
            <a:r>
              <a:rPr lang="en-US" dirty="0" smtClean="0"/>
              <a:t>Limited Bilingualism</a:t>
            </a:r>
          </a:p>
          <a:p>
            <a:pPr lvl="1"/>
            <a:r>
              <a:rPr lang="en-US" dirty="0" smtClean="0"/>
              <a:t>Referential idea of bilingualism as learning a few Spanish words. </a:t>
            </a:r>
          </a:p>
          <a:p>
            <a:pPr lvl="1"/>
            <a:r>
              <a:rPr lang="en-US" dirty="0" smtClean="0"/>
              <a:t>Spanish with an American accent.</a:t>
            </a:r>
          </a:p>
          <a:p>
            <a:pPr lvl="1"/>
            <a:r>
              <a:rPr lang="en-US" dirty="0" smtClean="0"/>
              <a:t>Limited use of Spanish learning opportunities.</a:t>
            </a:r>
          </a:p>
          <a:p>
            <a:pPr lvl="1">
              <a:buNone/>
            </a:pPr>
            <a:endParaRPr lang="en-US"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Dora is Nonthreatening</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“I have no problem with Dora. I have been watching it for 10 years with my children…none of them picked up speaking </a:t>
            </a:r>
            <a:r>
              <a:rPr lang="en-US" dirty="0" err="1" smtClean="0"/>
              <a:t>spanish</a:t>
            </a:r>
            <a:r>
              <a:rPr lang="en-US" dirty="0" smtClean="0"/>
              <a:t>. They just like taking adventures with her and Boots. The same goes for Diego when he teaches them about animals. I also have refused to speak </a:t>
            </a:r>
            <a:r>
              <a:rPr lang="en-US" dirty="0" err="1" smtClean="0"/>
              <a:t>spanish</a:t>
            </a:r>
            <a:r>
              <a:rPr lang="en-US" dirty="0" smtClean="0"/>
              <a:t> because I used to work in a place where I was 1 of 3 people who were non </a:t>
            </a:r>
            <a:r>
              <a:rPr lang="en-US" dirty="0" err="1" smtClean="0"/>
              <a:t>spanish</a:t>
            </a:r>
            <a:r>
              <a:rPr lang="en-US" dirty="0" smtClean="0"/>
              <a:t> speaking and they sure did try to cram it down my throat by refusing to speak ENGLISH to me. They are in my country. Learn my language or go home. To sum up my point here. Dora the Explorer is not a threat. Kids don’t really learn anything from her believe me I have 6 kids…” </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Dora is Nonthreatening</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 like that Dora happens to  be a little girl who happens to be </a:t>
            </a:r>
            <a:r>
              <a:rPr lang="en-US" dirty="0" err="1" smtClean="0"/>
              <a:t>latina</a:t>
            </a:r>
            <a:r>
              <a:rPr lang="en-US" dirty="0" smtClean="0"/>
              <a:t> who solves problems; she doesn’t solve problems because she’s </a:t>
            </a:r>
            <a:r>
              <a:rPr lang="en-US" dirty="0" err="1" smtClean="0"/>
              <a:t>latina</a:t>
            </a:r>
            <a:r>
              <a:rPr lang="en-US" dirty="0" smtClean="0"/>
              <a:t>, she solves the problems because she is smart. Her racial identity is not central to the story, but isn’t ignored. If Dora were a little white girl the stories would be pretty much the same, and I think that is what makes Dora special….The producers show that she is Latina without beating us over the head with it. It’s part of her, not her entire identity.”</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Classroom Implications</a:t>
            </a:r>
            <a:endParaRPr lang="en-US" dirty="0"/>
          </a:p>
        </p:txBody>
      </p:sp>
      <p:sp>
        <p:nvSpPr>
          <p:cNvPr id="3" name="Content Placeholder 2"/>
          <p:cNvSpPr>
            <a:spLocks noGrp="1"/>
          </p:cNvSpPr>
          <p:nvPr>
            <p:ph sz="quarter" idx="1"/>
          </p:nvPr>
        </p:nvSpPr>
        <p:spPr>
          <a:xfrm>
            <a:off x="304800" y="1676400"/>
            <a:ext cx="8839200" cy="4724400"/>
          </a:xfrm>
        </p:spPr>
        <p:txBody>
          <a:bodyPr>
            <a:normAutofit/>
          </a:bodyPr>
          <a:lstStyle/>
          <a:p>
            <a:r>
              <a:rPr lang="en-US" dirty="0" smtClean="0"/>
              <a:t>Be cautious about using activities that reinforce a referential view </a:t>
            </a:r>
            <a:r>
              <a:rPr lang="en-US" dirty="0" smtClean="0"/>
              <a:t>of language such as listing </a:t>
            </a:r>
            <a:r>
              <a:rPr lang="en-US" dirty="0" smtClean="0"/>
              <a:t>definitions in isolation.</a:t>
            </a:r>
          </a:p>
          <a:p>
            <a:r>
              <a:rPr lang="en-US" dirty="0" smtClean="0"/>
              <a:t>Expand notions of what counts as language in school beyond Standard English. </a:t>
            </a:r>
            <a:endParaRPr lang="en-US" dirty="0" smtClean="0"/>
          </a:p>
          <a:p>
            <a:r>
              <a:rPr lang="en-US" dirty="0" smtClean="0"/>
              <a:t>Promote critical thought in history instruction.</a:t>
            </a:r>
          </a:p>
          <a:p>
            <a:r>
              <a:rPr lang="en-US" smtClean="0"/>
              <a:t>Implement culturally relevant curriculum.</a:t>
            </a:r>
            <a:endParaRPr lang="en-US" dirty="0" smtClean="0"/>
          </a:p>
          <a:p>
            <a:r>
              <a:rPr lang="en-US" dirty="0" smtClean="0"/>
              <a:t>Teacher reflection about the ideologies that influence their practice. </a:t>
            </a:r>
          </a:p>
          <a:p>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Implications</a:t>
            </a:r>
            <a:endParaRPr lang="en-US" dirty="0"/>
          </a:p>
        </p:txBody>
      </p:sp>
      <p:sp>
        <p:nvSpPr>
          <p:cNvPr id="3" name="Content Placeholder 2"/>
          <p:cNvSpPr>
            <a:spLocks noGrp="1"/>
          </p:cNvSpPr>
          <p:nvPr>
            <p:ph sz="quarter" idx="1"/>
          </p:nvPr>
        </p:nvSpPr>
        <p:spPr>
          <a:xfrm>
            <a:off x="381000" y="1905000"/>
            <a:ext cx="8385048" cy="4191000"/>
          </a:xfrm>
        </p:spPr>
        <p:txBody>
          <a:bodyPr/>
          <a:lstStyle/>
          <a:p>
            <a:r>
              <a:rPr lang="en-US" dirty="0" smtClean="0"/>
              <a:t>Include perspectives of children.</a:t>
            </a:r>
          </a:p>
          <a:p>
            <a:endParaRPr lang="en-US" dirty="0" smtClean="0"/>
          </a:p>
          <a:p>
            <a:r>
              <a:rPr lang="en-US" dirty="0" smtClean="0"/>
              <a:t>Locate a counter discourse perhaps in hybrid border spaces.</a:t>
            </a:r>
            <a:endParaRPr lang="en-US" dirty="0" smtClean="0"/>
          </a:p>
          <a:p>
            <a:endParaRPr lang="en-US" dirty="0" smtClean="0"/>
          </a:p>
          <a:p>
            <a:r>
              <a:rPr lang="en-US" dirty="0" smtClean="0"/>
              <a:t>Explore language ideologies in different contexts.</a:t>
            </a:r>
          </a:p>
          <a:p>
            <a:endParaRPr lang="en-US"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Questions?</a:t>
            </a:r>
            <a:endParaRPr lang="en-US" dirty="0"/>
          </a:p>
        </p:txBody>
      </p:sp>
      <p:sp>
        <p:nvSpPr>
          <p:cNvPr id="3" name="Content Placeholder 2"/>
          <p:cNvSpPr>
            <a:spLocks noGrp="1"/>
          </p:cNvSpPr>
          <p:nvPr>
            <p:ph sz="quarter" idx="1"/>
          </p:nvPr>
        </p:nvSpPr>
        <p:spPr>
          <a:xfrm>
            <a:off x="3733800" y="1905000"/>
            <a:ext cx="5032248" cy="4191000"/>
          </a:xfrm>
        </p:spPr>
        <p:txBody>
          <a:bodyPr/>
          <a:lstStyle/>
          <a:p>
            <a:r>
              <a:rPr lang="en-US" dirty="0" smtClean="0"/>
              <a:t>Thank you for your time. </a:t>
            </a:r>
          </a:p>
          <a:p>
            <a:endParaRPr lang="en-US" dirty="0" smtClean="0"/>
          </a:p>
          <a:p>
            <a:r>
              <a:rPr lang="en-US" dirty="0" smtClean="0"/>
              <a:t>More information at …….</a:t>
            </a:r>
            <a:endParaRPr lang="en-US" dirty="0"/>
          </a:p>
        </p:txBody>
      </p:sp>
      <p:pic>
        <p:nvPicPr>
          <p:cNvPr id="4" name="Picture 2" descr="http://s2.hubimg.com/u/3166917_f520.jpg"/>
          <p:cNvPicPr>
            <a:picLocks noChangeAspect="1" noChangeArrowheads="1"/>
          </p:cNvPicPr>
          <p:nvPr/>
        </p:nvPicPr>
        <p:blipFill>
          <a:blip r:embed="rId2" cstate="print"/>
          <a:srcRect/>
          <a:stretch>
            <a:fillRect/>
          </a:stretch>
        </p:blipFill>
        <p:spPr bwMode="auto">
          <a:xfrm>
            <a:off x="228600" y="1752600"/>
            <a:ext cx="3519077" cy="44958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Language Ideologies Matter for Educators</a:t>
            </a:r>
            <a:endParaRPr lang="en-US" dirty="0"/>
          </a:p>
        </p:txBody>
      </p:sp>
      <p:sp>
        <p:nvSpPr>
          <p:cNvPr id="3" name="Content Placeholder 2"/>
          <p:cNvSpPr>
            <a:spLocks noGrp="1"/>
          </p:cNvSpPr>
          <p:nvPr>
            <p:ph sz="quarter" idx="1"/>
          </p:nvPr>
        </p:nvSpPr>
        <p:spPr>
          <a:xfrm>
            <a:off x="609600" y="1981200"/>
            <a:ext cx="8153400" cy="4876800"/>
          </a:xfrm>
        </p:spPr>
        <p:txBody>
          <a:bodyPr>
            <a:normAutofit/>
          </a:bodyPr>
          <a:lstStyle/>
          <a:p>
            <a:r>
              <a:rPr lang="en-US" dirty="0" smtClean="0"/>
              <a:t>Shannon </a:t>
            </a:r>
            <a:r>
              <a:rPr lang="en-US" dirty="0" smtClean="0"/>
              <a:t>(1999) demonstrated how ideology can influence decisions in her study of bilingual teachers who resisted instruction in Spanish because of an uncovered belief that English is a more valuable language.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http://predatorpost.net/wp-content/uploads/2010/11/rorschach-test.gif"/>
          <p:cNvPicPr>
            <a:picLocks noChangeAspect="1" noChangeArrowheads="1"/>
          </p:cNvPicPr>
          <p:nvPr/>
        </p:nvPicPr>
        <p:blipFill>
          <a:blip r:embed="rId2" cstate="print"/>
          <a:srcRect/>
          <a:stretch>
            <a:fillRect/>
          </a:stretch>
        </p:blipFill>
        <p:spPr bwMode="auto">
          <a:xfrm>
            <a:off x="0" y="1828800"/>
            <a:ext cx="4267200" cy="4320540"/>
          </a:xfrm>
          <a:prstGeom prst="rect">
            <a:avLst/>
          </a:prstGeom>
          <a:noFill/>
        </p:spPr>
      </p:pic>
      <p:sp>
        <p:nvSpPr>
          <p:cNvPr id="2" name="Title 1"/>
          <p:cNvSpPr>
            <a:spLocks noGrp="1"/>
          </p:cNvSpPr>
          <p:nvPr>
            <p:ph type="title"/>
          </p:nvPr>
        </p:nvSpPr>
        <p:spPr/>
        <p:txBody>
          <a:bodyPr>
            <a:normAutofit/>
          </a:bodyPr>
          <a:lstStyle/>
          <a:p>
            <a:r>
              <a:rPr lang="en-US" dirty="0" smtClean="0"/>
              <a:t>Why Focus on Dora?</a:t>
            </a:r>
            <a:endParaRPr lang="en-US" dirty="0"/>
          </a:p>
        </p:txBody>
      </p:sp>
      <p:sp>
        <p:nvSpPr>
          <p:cNvPr id="3" name="Content Placeholder 2"/>
          <p:cNvSpPr>
            <a:spLocks noGrp="1"/>
          </p:cNvSpPr>
          <p:nvPr>
            <p:ph sz="quarter" idx="1"/>
          </p:nvPr>
        </p:nvSpPr>
        <p:spPr>
          <a:xfrm>
            <a:off x="3733800" y="1676400"/>
            <a:ext cx="5105400" cy="4876800"/>
          </a:xfrm>
        </p:spPr>
        <p:txBody>
          <a:bodyPr>
            <a:normAutofit fontScale="92500" lnSpcReduction="10000"/>
          </a:bodyPr>
          <a:lstStyle/>
          <a:p>
            <a:r>
              <a:rPr lang="en-US" dirty="0" smtClean="0"/>
              <a:t>As </a:t>
            </a:r>
            <a:r>
              <a:rPr lang="en-US" dirty="0" err="1" smtClean="0"/>
              <a:t>Guidotti</a:t>
            </a:r>
            <a:r>
              <a:rPr lang="en-US" dirty="0" smtClean="0"/>
              <a:t>-Hernandez (2007) argues, “</a:t>
            </a:r>
            <a:r>
              <a:rPr lang="en-US" i="1" dirty="0" smtClean="0"/>
              <a:t>Dora the Explorer </a:t>
            </a:r>
            <a:r>
              <a:rPr lang="en-US" dirty="0" smtClean="0"/>
              <a:t>engages a number of competing discourses that situate her at the politically dangerous crossroads of race, citizenship, nation, and universal Latino/a subjectivity” (p. 212). </a:t>
            </a:r>
            <a:endParaRPr lang="en-US" dirty="0" smtClean="0"/>
          </a:p>
          <a:p>
            <a:endParaRPr lang="en-US" dirty="0" smtClean="0"/>
          </a:p>
          <a:p>
            <a:r>
              <a:rPr lang="en-US" dirty="0" smtClean="0"/>
              <a:t>Dora can be seen as an ink blot.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sz="quarter" idx="1"/>
          </p:nvPr>
        </p:nvSpPr>
        <p:spPr>
          <a:xfrm>
            <a:off x="612648" y="1600200"/>
            <a:ext cx="8153400" cy="5105400"/>
          </a:xfrm>
        </p:spPr>
        <p:txBody>
          <a:bodyPr>
            <a:normAutofit/>
          </a:bodyPr>
          <a:lstStyle/>
          <a:p>
            <a:r>
              <a:rPr lang="en-US" dirty="0" smtClean="0"/>
              <a:t>Blommaert &amp; </a:t>
            </a:r>
            <a:r>
              <a:rPr lang="en-US" dirty="0" err="1" smtClean="0"/>
              <a:t>Verschueren</a:t>
            </a:r>
            <a:r>
              <a:rPr lang="en-US" dirty="0" smtClean="0"/>
              <a:t> (1998)</a:t>
            </a:r>
            <a:endParaRPr lang="en-US" dirty="0" smtClean="0"/>
          </a:p>
          <a:p>
            <a:pPr marL="834390" lvl="1" indent="-514350">
              <a:buFont typeface="+mj-lt"/>
              <a:buAutoNum type="arabicPeriod"/>
            </a:pPr>
            <a:r>
              <a:rPr lang="en-US" dirty="0" smtClean="0"/>
              <a:t>	Choose mainstream publications that have maximal readership but different target audiences.</a:t>
            </a:r>
          </a:p>
          <a:p>
            <a:pPr marL="834390" lvl="1" indent="-514350">
              <a:buFont typeface="+mj-lt"/>
              <a:buAutoNum type="arabicPeriod"/>
            </a:pPr>
            <a:endParaRPr lang="en-US" dirty="0" smtClean="0"/>
          </a:p>
          <a:p>
            <a:pPr marL="834390" lvl="1" indent="-514350">
              <a:buFont typeface="+mj-lt"/>
              <a:buAutoNum type="arabicPeriod"/>
            </a:pPr>
            <a:r>
              <a:rPr lang="en-US" dirty="0" smtClean="0"/>
              <a:t>Use regular news reports and editorials.</a:t>
            </a:r>
          </a:p>
          <a:p>
            <a:pPr marL="834390" lvl="1" indent="-514350">
              <a:buFont typeface="+mj-lt"/>
              <a:buAutoNum type="arabicPeriod"/>
            </a:pPr>
            <a:endParaRPr lang="en-US" dirty="0" smtClean="0"/>
          </a:p>
          <a:p>
            <a:pPr marL="834390" lvl="1" indent="-514350">
              <a:buFont typeface="+mj-lt"/>
              <a:buAutoNum type="arabicPeriod"/>
            </a:pPr>
            <a:r>
              <a:rPr lang="en-US" dirty="0" smtClean="0"/>
              <a:t>“…isolated examples are never sufficient as evidence: coherence-manifested either as recurrence or as systematic absence- is necessary to warrant conclusions.”</a:t>
            </a:r>
          </a:p>
          <a:p>
            <a:pPr marL="834390" lvl="1" indent="-514350">
              <a:buFont typeface="+mj-lt"/>
              <a:buAutoNum type="arabicPeriod"/>
            </a:pPr>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Data Collection</a:t>
            </a:r>
            <a:endParaRPr lang="en-US" dirty="0"/>
          </a:p>
        </p:txBody>
      </p:sp>
      <p:sp>
        <p:nvSpPr>
          <p:cNvPr id="5" name="Content Placeholder 4"/>
          <p:cNvSpPr>
            <a:spLocks noGrp="1"/>
          </p:cNvSpPr>
          <p:nvPr>
            <p:ph sz="quarter" idx="1"/>
          </p:nvPr>
        </p:nvSpPr>
        <p:spPr/>
        <p:txBody>
          <a:bodyPr>
            <a:normAutofit lnSpcReduction="10000"/>
          </a:bodyPr>
          <a:lstStyle/>
          <a:p>
            <a:r>
              <a:rPr lang="en-US" dirty="0" smtClean="0"/>
              <a:t>abcnews.com (130 comments)</a:t>
            </a:r>
          </a:p>
          <a:p>
            <a:r>
              <a:rPr lang="en-US" dirty="0" smtClean="0"/>
              <a:t>WSJ.com (17 comments)</a:t>
            </a:r>
          </a:p>
          <a:p>
            <a:r>
              <a:rPr lang="en-US" dirty="0" smtClean="0"/>
              <a:t>cbs.com (19 comments)</a:t>
            </a:r>
          </a:p>
          <a:p>
            <a:r>
              <a:rPr lang="en-US" dirty="0" smtClean="0"/>
              <a:t>msnbc.com (621 </a:t>
            </a:r>
            <a:r>
              <a:rPr lang="en-US" dirty="0" smtClean="0"/>
              <a:t>comments)</a:t>
            </a:r>
            <a:endParaRPr lang="en-US" dirty="0" smtClean="0"/>
          </a:p>
          <a:p>
            <a:r>
              <a:rPr lang="en-US" dirty="0" smtClean="0"/>
              <a:t>azcentral.com</a:t>
            </a:r>
          </a:p>
          <a:p>
            <a:r>
              <a:rPr lang="en-US" dirty="0" smtClean="0"/>
              <a:t>heraldtribune.com</a:t>
            </a:r>
          </a:p>
          <a:p>
            <a:endParaRPr lang="en-US" dirty="0" smtClean="0"/>
          </a:p>
          <a:p>
            <a:endParaRPr lang="en-US" dirty="0" smtClean="0"/>
          </a:p>
          <a:p>
            <a:endParaRPr lang="en-US" dirty="0"/>
          </a:p>
        </p:txBody>
      </p:sp>
      <p:pic>
        <p:nvPicPr>
          <p:cNvPr id="7" name="Picture 2" descr="http://www.freakingnews.com/pictures/65500/DORA-THE-EXPLORER-65944.jpg"/>
          <p:cNvPicPr>
            <a:picLocks noGrp="1" noChangeAspect="1" noChangeArrowheads="1"/>
          </p:cNvPicPr>
          <p:nvPr>
            <p:ph sz="quarter" idx="2"/>
          </p:nvPr>
        </p:nvPicPr>
        <p:blipFill>
          <a:blip r:embed="rId2" cstate="print"/>
          <a:srcRect/>
          <a:stretch>
            <a:fillRect/>
          </a:stretch>
        </p:blipFill>
        <p:spPr bwMode="auto">
          <a:xfrm>
            <a:off x="4845050" y="1744906"/>
            <a:ext cx="3886200" cy="426036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en-US" dirty="0"/>
          </a:p>
        </p:txBody>
      </p:sp>
      <p:sp>
        <p:nvSpPr>
          <p:cNvPr id="3" name="Content Placeholder 2"/>
          <p:cNvSpPr>
            <a:spLocks noGrp="1"/>
          </p:cNvSpPr>
          <p:nvPr>
            <p:ph sz="quarter" idx="1"/>
          </p:nvPr>
        </p:nvSpPr>
        <p:spPr/>
        <p:txBody>
          <a:bodyPr/>
          <a:lstStyle/>
          <a:p>
            <a:r>
              <a:rPr lang="en-US" dirty="0" smtClean="0"/>
              <a:t>tv.yahoo.com (859)</a:t>
            </a:r>
          </a:p>
          <a:p>
            <a:endParaRPr lang="en-US" dirty="0" smtClean="0"/>
          </a:p>
          <a:p>
            <a:r>
              <a:rPr lang="en-US" dirty="0" smtClean="0"/>
              <a:t>usatoday.com (156)</a:t>
            </a:r>
          </a:p>
          <a:p>
            <a:endParaRPr lang="en-US" dirty="0" smtClean="0"/>
          </a:p>
          <a:p>
            <a:r>
              <a:rPr lang="en-US" dirty="0" smtClean="0"/>
              <a:t>washingtonpost.com</a:t>
            </a:r>
          </a:p>
          <a:p>
            <a:endParaRPr lang="en-US" dirty="0" smtClean="0"/>
          </a:p>
          <a:p>
            <a:r>
              <a:rPr lang="en-US" dirty="0" smtClean="0"/>
              <a:t>nytimes.com</a:t>
            </a:r>
          </a:p>
          <a:p>
            <a:pPr>
              <a:buNone/>
            </a:pPr>
            <a:endParaRPr lang="en-US" dirty="0"/>
          </a:p>
        </p:txBody>
      </p:sp>
      <p:pic>
        <p:nvPicPr>
          <p:cNvPr id="5" name="Picture 2" descr="http://www.123tamilforum.com/imgcache/41/154446.jpg"/>
          <p:cNvPicPr>
            <a:picLocks noGrp="1" noChangeAspect="1" noChangeArrowheads="1"/>
          </p:cNvPicPr>
          <p:nvPr>
            <p:ph sz="quarter" idx="2"/>
          </p:nvPr>
        </p:nvPicPr>
        <p:blipFill>
          <a:blip r:embed="rId2" cstate="print"/>
          <a:srcRect/>
          <a:stretch>
            <a:fillRect/>
          </a:stretch>
        </p:blipFill>
        <p:spPr bwMode="auto">
          <a:xfrm>
            <a:off x="5096274" y="1589088"/>
            <a:ext cx="3383752" cy="4572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6257</TotalTime>
  <Words>4858</Words>
  <Application>Microsoft Office PowerPoint</Application>
  <PresentationFormat>On-screen Show (4:3)</PresentationFormat>
  <Paragraphs>274</Paragraphs>
  <Slides>49</Slides>
  <Notes>0</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Median</vt:lpstr>
      <vt:lpstr>Slide 1</vt:lpstr>
      <vt:lpstr>Dora’s Big Year </vt:lpstr>
      <vt:lpstr>Questions</vt:lpstr>
      <vt:lpstr>Language Ideologies</vt:lpstr>
      <vt:lpstr>Why Language Ideologies Matter for Educators</vt:lpstr>
      <vt:lpstr>Why Focus on Dora?</vt:lpstr>
      <vt:lpstr>Methods</vt:lpstr>
      <vt:lpstr>Data Collection</vt:lpstr>
      <vt:lpstr>Data Collection</vt:lpstr>
      <vt:lpstr>Data Collection</vt:lpstr>
      <vt:lpstr>Overview</vt:lpstr>
      <vt:lpstr>Monoglot Standard Ideology</vt:lpstr>
      <vt:lpstr>People who speak Spanish are illegal immigrants.</vt:lpstr>
      <vt:lpstr>People who speak Spanish are illegal immigrants.</vt:lpstr>
      <vt:lpstr>People who speak Spanish are lazy, disrespectful, and take advantage of the welfare system. </vt:lpstr>
      <vt:lpstr>Many people who speak Spanish are dangerous criminals.</vt:lpstr>
      <vt:lpstr>Standard English is the language of truth and intelligence.</vt:lpstr>
      <vt:lpstr>English should be the most valued commodity. </vt:lpstr>
      <vt:lpstr>Spanish is becoming a valuable commodity.</vt:lpstr>
      <vt:lpstr>Spanish should not be forced on Americans.</vt:lpstr>
      <vt:lpstr>Spanish is a threat to the English language. </vt:lpstr>
      <vt:lpstr>Dora Speaks Bad English</vt:lpstr>
      <vt:lpstr>Nationalist Ideologies</vt:lpstr>
      <vt:lpstr>English is patriotic. </vt:lpstr>
      <vt:lpstr>English only is necessary for effective communication. </vt:lpstr>
      <vt:lpstr>People who speak Spanish are from Mexico. </vt:lpstr>
      <vt:lpstr>One must speak English in order to assimilate. </vt:lpstr>
      <vt:lpstr>English is the rightful language of the United States</vt:lpstr>
      <vt:lpstr>English is not the rightful language of the United States.</vt:lpstr>
      <vt:lpstr>Ancestral immigration </vt:lpstr>
      <vt:lpstr>Spanish Speakers are Invading our Country.</vt:lpstr>
      <vt:lpstr>Spanish is Destroying America.</vt:lpstr>
      <vt:lpstr>Racism </vt:lpstr>
      <vt:lpstr>Referential Ideology </vt:lpstr>
      <vt:lpstr>I’m not a racist, but…</vt:lpstr>
      <vt:lpstr>You are such a racist!</vt:lpstr>
      <vt:lpstr>Racist Metaphors</vt:lpstr>
      <vt:lpstr>Mock Spanish</vt:lpstr>
      <vt:lpstr>Racism is a thing of the past. </vt:lpstr>
      <vt:lpstr>Society should be color blind. </vt:lpstr>
      <vt:lpstr>Dora is Multicultural Propaganda</vt:lpstr>
      <vt:lpstr>Indexing and Multiculturalism</vt:lpstr>
      <vt:lpstr>Why do Parents Accept Dora”</vt:lpstr>
      <vt:lpstr>Dora is Nonthreatening</vt:lpstr>
      <vt:lpstr>Dora is Nonthreatening</vt:lpstr>
      <vt:lpstr>Dora is Nonthreatening</vt:lpstr>
      <vt:lpstr>Classroom Implications</vt:lpstr>
      <vt:lpstr>Research Implications</vt:lpstr>
      <vt:lpstr> Questions?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Carolyn Hunt</dc:creator>
  <cp:lastModifiedBy>Carolyn</cp:lastModifiedBy>
  <cp:revision>49</cp:revision>
  <dcterms:created xsi:type="dcterms:W3CDTF">2010-12-03T22:39:45Z</dcterms:created>
  <dcterms:modified xsi:type="dcterms:W3CDTF">2011-02-11T00:25:33Z</dcterms:modified>
</cp:coreProperties>
</file>